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95"/>
  </p:notesMasterIdLst>
  <p:handoutMasterIdLst>
    <p:handoutMasterId r:id="rId96"/>
  </p:handoutMasterIdLst>
  <p:sldIdLst>
    <p:sldId id="256" r:id="rId2"/>
    <p:sldId id="257" r:id="rId3"/>
    <p:sldId id="336" r:id="rId4"/>
    <p:sldId id="258" r:id="rId5"/>
    <p:sldId id="285" r:id="rId6"/>
    <p:sldId id="287" r:id="rId7"/>
    <p:sldId id="288" r:id="rId8"/>
    <p:sldId id="259" r:id="rId9"/>
    <p:sldId id="260" r:id="rId10"/>
    <p:sldId id="261" r:id="rId11"/>
    <p:sldId id="262" r:id="rId12"/>
    <p:sldId id="263" r:id="rId13"/>
    <p:sldId id="264" r:id="rId14"/>
    <p:sldId id="266" r:id="rId15"/>
    <p:sldId id="265" r:id="rId16"/>
    <p:sldId id="267" r:id="rId17"/>
    <p:sldId id="271" r:id="rId18"/>
    <p:sldId id="281" r:id="rId19"/>
    <p:sldId id="272" r:id="rId20"/>
    <p:sldId id="273" r:id="rId21"/>
    <p:sldId id="337" r:id="rId22"/>
    <p:sldId id="283" r:id="rId23"/>
    <p:sldId id="274" r:id="rId24"/>
    <p:sldId id="284" r:id="rId25"/>
    <p:sldId id="268" r:id="rId26"/>
    <p:sldId id="269" r:id="rId27"/>
    <p:sldId id="270" r:id="rId28"/>
    <p:sldId id="282" r:id="rId29"/>
    <p:sldId id="280" r:id="rId30"/>
    <p:sldId id="275" r:id="rId31"/>
    <p:sldId id="276" r:id="rId32"/>
    <p:sldId id="278" r:id="rId33"/>
    <p:sldId id="277" r:id="rId34"/>
    <p:sldId id="331" r:id="rId35"/>
    <p:sldId id="279" r:id="rId36"/>
    <p:sldId id="332" r:id="rId37"/>
    <p:sldId id="333" r:id="rId38"/>
    <p:sldId id="334" r:id="rId39"/>
    <p:sldId id="289" r:id="rId40"/>
    <p:sldId id="290" r:id="rId41"/>
    <p:sldId id="291" r:id="rId42"/>
    <p:sldId id="292" r:id="rId43"/>
    <p:sldId id="293" r:id="rId44"/>
    <p:sldId id="294" r:id="rId45"/>
    <p:sldId id="295" r:id="rId46"/>
    <p:sldId id="296" r:id="rId47"/>
    <p:sldId id="297" r:id="rId48"/>
    <p:sldId id="298" r:id="rId49"/>
    <p:sldId id="320" r:id="rId50"/>
    <p:sldId id="327" r:id="rId51"/>
    <p:sldId id="328" r:id="rId52"/>
    <p:sldId id="329" r:id="rId53"/>
    <p:sldId id="299" r:id="rId54"/>
    <p:sldId id="321" r:id="rId55"/>
    <p:sldId id="322" r:id="rId56"/>
    <p:sldId id="323" r:id="rId57"/>
    <p:sldId id="324" r:id="rId58"/>
    <p:sldId id="300" r:id="rId59"/>
    <p:sldId id="303" r:id="rId60"/>
    <p:sldId id="301" r:id="rId61"/>
    <p:sldId id="306" r:id="rId62"/>
    <p:sldId id="307" r:id="rId63"/>
    <p:sldId id="302" r:id="rId64"/>
    <p:sldId id="309" r:id="rId65"/>
    <p:sldId id="311" r:id="rId66"/>
    <p:sldId id="310" r:id="rId67"/>
    <p:sldId id="304" r:id="rId68"/>
    <p:sldId id="318" r:id="rId69"/>
    <p:sldId id="338" r:id="rId70"/>
    <p:sldId id="312" r:id="rId71"/>
    <p:sldId id="339" r:id="rId72"/>
    <p:sldId id="335" r:id="rId73"/>
    <p:sldId id="313" r:id="rId74"/>
    <p:sldId id="314" r:id="rId75"/>
    <p:sldId id="308" r:id="rId76"/>
    <p:sldId id="305" r:id="rId77"/>
    <p:sldId id="315" r:id="rId78"/>
    <p:sldId id="316" r:id="rId79"/>
    <p:sldId id="317" r:id="rId80"/>
    <p:sldId id="340" r:id="rId81"/>
    <p:sldId id="352" r:id="rId82"/>
    <p:sldId id="341" r:id="rId83"/>
    <p:sldId id="342" r:id="rId84"/>
    <p:sldId id="343" r:id="rId85"/>
    <p:sldId id="344" r:id="rId86"/>
    <p:sldId id="345" r:id="rId87"/>
    <p:sldId id="346" r:id="rId88"/>
    <p:sldId id="348" r:id="rId89"/>
    <p:sldId id="347" r:id="rId90"/>
    <p:sldId id="349" r:id="rId91"/>
    <p:sldId id="350" r:id="rId92"/>
    <p:sldId id="351" r:id="rId93"/>
    <p:sldId id="326" r:id="rId9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27" autoAdjust="0"/>
  </p:normalViewPr>
  <p:slideViewPr>
    <p:cSldViewPr>
      <p:cViewPr varScale="1">
        <p:scale>
          <a:sx n="72" d="100"/>
          <a:sy n="72" d="100"/>
        </p:scale>
        <p:origin x="-13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CBF97CAB-7146-4A8A-9C49-0524A20CAFEE}" type="datetimeFigureOut">
              <a:rPr lang="en-US" smtClean="0"/>
              <a:pPr/>
              <a:t>11/3/2010</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963522B6-2A50-4570-ACD6-B3970E4502F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23ECC9F2-C666-4293-8B37-80F7F9F09CB9}" type="datetimeFigureOut">
              <a:rPr lang="en-US" smtClean="0"/>
              <a:pPr/>
              <a:t>11/3/2010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956C082-A893-45B5-9245-8B957C2358E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latin typeface="Arial" pitchFamily="34" charset="0"/>
              </a:rPr>
              <a:t>Remember, just because you have an expectation, doesn’t mean you’re doing Plan A, B, or C.</a:t>
            </a:r>
          </a:p>
          <a:p>
            <a:r>
              <a:rPr lang="en-CA" dirty="0" smtClean="0">
                <a:latin typeface="Arial" pitchFamily="34" charset="0"/>
              </a:rPr>
              <a:t>If expectations become unmet, then you have 3 options: Plan A, B, or C.</a:t>
            </a:r>
          </a:p>
          <a:p>
            <a:r>
              <a:rPr lang="en-CA" dirty="0" smtClean="0">
                <a:latin typeface="Arial" pitchFamily="34" charset="0"/>
              </a:rPr>
              <a:t>Having an expectation and having an unmet expectation are two different things.  People often confuse Plan A with expectations, and think that Plan A is having an expectation.  It’s NOT!  If people get these confused, then people stop having expectations, which is a problem itself.</a:t>
            </a:r>
          </a:p>
          <a:p>
            <a:r>
              <a:rPr lang="en-CA" dirty="0" smtClean="0">
                <a:latin typeface="Arial" pitchFamily="34" charset="0"/>
              </a:rPr>
              <a:t>Your response to unmet expectations leads to Plan A, B, or C.</a:t>
            </a:r>
          </a:p>
          <a:p>
            <a:r>
              <a:rPr lang="en-CA" dirty="0" smtClean="0">
                <a:latin typeface="Arial" pitchFamily="34" charset="0"/>
              </a:rPr>
              <a:t>And, if your expectation is being met, you don’t need Plan A, B, or C, or there’s no problem.</a:t>
            </a:r>
          </a:p>
          <a:p>
            <a:endParaRPr lang="en-US" dirty="0"/>
          </a:p>
        </p:txBody>
      </p:sp>
      <p:sp>
        <p:nvSpPr>
          <p:cNvPr id="4" name="Slide Number Placeholder 3"/>
          <p:cNvSpPr>
            <a:spLocks noGrp="1"/>
          </p:cNvSpPr>
          <p:nvPr>
            <p:ph type="sldNum" sz="quarter" idx="10"/>
          </p:nvPr>
        </p:nvSpPr>
        <p:spPr/>
        <p:txBody>
          <a:bodyPr/>
          <a:lstStyle/>
          <a:p>
            <a:fld id="{4956C082-A893-45B5-9245-8B957C2358E7}"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dirty="0" smtClean="0">
                <a:latin typeface="Arial" pitchFamily="34" charset="0"/>
              </a:rPr>
              <a:t>It is important to note that simply voicing an expectation is not doing Plan A.  It is OK to voice expectations!!  However, if the child is not responding, Plan A is one possible response to dealing with an unmet expectation, though it is rarely the first choice in the CPS model.  Plan A often increases challenging behaviors/episodes.  It does the opposite of reducing the behavior; instead, it causes it.</a:t>
            </a:r>
          </a:p>
          <a:p>
            <a:pPr eaLnBrk="1" hangingPunct="1"/>
            <a:r>
              <a:rPr lang="en-US" dirty="0" smtClean="0">
                <a:latin typeface="Arial" pitchFamily="34" charset="0"/>
              </a:rPr>
              <a:t>Where Plan A could be a first choice is if in a child is in serious danger of hurting themselves or someone else.</a:t>
            </a:r>
          </a:p>
          <a:p>
            <a:pPr eaLnBrk="1" hangingPunct="1"/>
            <a:endParaRPr lang="en-US" dirty="0" smtClean="0">
              <a:latin typeface="Arial" pitchFamily="34" charset="0"/>
            </a:endParaRPr>
          </a:p>
          <a:p>
            <a:pPr eaLnBrk="1" hangingPunct="1"/>
            <a:r>
              <a:rPr lang="en-US" dirty="0" smtClean="0">
                <a:latin typeface="Arial" pitchFamily="34" charset="0"/>
              </a:rPr>
              <a:t>Plan A only means that 1 out of 5 goals of intervention are met (goal: pursue unmet expectation)</a:t>
            </a:r>
          </a:p>
          <a:p>
            <a:pPr eaLnBrk="1" hangingPunct="1"/>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4956C082-A893-45B5-9245-8B957C2358E7}"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34" charset="0"/>
              </a:rPr>
              <a:t>You might choose to use Plan C to drop a problem if you decide it is not the priority.  Using Plan C in itself is </a:t>
            </a:r>
            <a:r>
              <a:rPr lang="en-US" u="sng" dirty="0" smtClean="0">
                <a:latin typeface="Arial" pitchFamily="34" charset="0"/>
              </a:rPr>
              <a:t>not</a:t>
            </a:r>
            <a:r>
              <a:rPr lang="en-US" dirty="0" smtClean="0">
                <a:latin typeface="Arial" pitchFamily="34" charset="0"/>
              </a:rPr>
              <a:t> giving in.  Giving in is starting with Plan A but then changing to C.</a:t>
            </a:r>
          </a:p>
          <a:p>
            <a:pPr eaLnBrk="1" hangingPunct="1"/>
            <a:endParaRPr lang="en-US" dirty="0" smtClean="0">
              <a:latin typeface="Arial" pitchFamily="34" charset="0"/>
            </a:endParaRPr>
          </a:p>
          <a:p>
            <a:pPr eaLnBrk="1" hangingPunct="1"/>
            <a:r>
              <a:rPr lang="en-US" dirty="0" smtClean="0">
                <a:latin typeface="Arial" pitchFamily="34" charset="0"/>
              </a:rPr>
              <a:t>Ask yourself if you </a:t>
            </a:r>
            <a:r>
              <a:rPr lang="en-US" u="sng" dirty="0" smtClean="0">
                <a:latin typeface="Arial" pitchFamily="34" charset="0"/>
              </a:rPr>
              <a:t>really</a:t>
            </a:r>
            <a:r>
              <a:rPr lang="en-US" dirty="0" smtClean="0">
                <a:latin typeface="Arial" pitchFamily="34" charset="0"/>
              </a:rPr>
              <a:t> have a problem with the issue.  If not, use Plan C.</a:t>
            </a:r>
          </a:p>
          <a:p>
            <a:pPr eaLnBrk="1" hangingPunct="1"/>
            <a:endParaRPr lang="en-US" dirty="0" smtClean="0">
              <a:latin typeface="Arial" pitchFamily="34" charset="0"/>
            </a:endParaRPr>
          </a:p>
          <a:p>
            <a:pPr eaLnBrk="1" hangingPunct="1"/>
            <a:r>
              <a:rPr lang="en-US" dirty="0" smtClean="0">
                <a:latin typeface="Arial" pitchFamily="34" charset="0"/>
              </a:rPr>
              <a:t>If you aren’t dealing with that problem and it comes up, use Plan C.</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If there’s bigger fish to fry, use Plan C strategically so you can focus on more important problems.</a:t>
            </a:r>
          </a:p>
          <a:p>
            <a:pPr eaLnBrk="1" hangingPunct="1"/>
            <a:endParaRPr lang="en-US" dirty="0" smtClean="0">
              <a:latin typeface="Arial" pitchFamily="34" charset="0"/>
            </a:endParaRPr>
          </a:p>
          <a:p>
            <a:pPr eaLnBrk="1" hangingPunct="1"/>
            <a:r>
              <a:rPr lang="en-US" dirty="0" smtClean="0">
                <a:latin typeface="Arial" pitchFamily="34" charset="0"/>
              </a:rPr>
              <a:t>Plan C only means that 1 out of 5 goals of intervention are met (goal: reduce challenging behavior)</a:t>
            </a:r>
          </a:p>
          <a:p>
            <a:endParaRPr lang="en-US" dirty="0"/>
          </a:p>
        </p:txBody>
      </p:sp>
      <p:sp>
        <p:nvSpPr>
          <p:cNvPr id="4" name="Slide Number Placeholder 3"/>
          <p:cNvSpPr>
            <a:spLocks noGrp="1"/>
          </p:cNvSpPr>
          <p:nvPr>
            <p:ph type="sldNum" sz="quarter" idx="10"/>
          </p:nvPr>
        </p:nvSpPr>
        <p:spPr/>
        <p:txBody>
          <a:bodyPr/>
          <a:lstStyle/>
          <a:p>
            <a:fld id="{4956C082-A893-45B5-9245-8B957C2358E7}"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dirty="0" smtClean="0">
                <a:latin typeface="Arial" pitchFamily="34" charset="0"/>
              </a:rPr>
              <a:t>Lagging skills are not taught through plan A or C.  Plan B allows you to solve chronic problems and teach lagging thinking skills.</a:t>
            </a:r>
          </a:p>
          <a:p>
            <a:pPr defTabSz="928299">
              <a:defRPr/>
            </a:pPr>
            <a:r>
              <a:rPr lang="en-US" dirty="0" smtClean="0">
                <a:latin typeface="Arial" pitchFamily="34" charset="0"/>
              </a:rPr>
              <a:t>This does not necessarily</a:t>
            </a:r>
            <a:r>
              <a:rPr lang="en-US" baseline="0" dirty="0" smtClean="0">
                <a:latin typeface="Arial" pitchFamily="34" charset="0"/>
              </a:rPr>
              <a:t> a compromise or negotiation.</a:t>
            </a: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956C082-A893-45B5-9245-8B957C2358E7}"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34" charset="0"/>
              </a:rPr>
              <a:t>What if the kid doesn’t care about your concern?</a:t>
            </a:r>
          </a:p>
          <a:p>
            <a:pPr eaLnBrk="1" hangingPunct="1">
              <a:buFontTx/>
              <a:buChar char="•"/>
            </a:pPr>
            <a:r>
              <a:rPr lang="en-US" dirty="0" smtClean="0">
                <a:latin typeface="Arial" pitchFamily="34" charset="0"/>
              </a:rPr>
              <a:t>It doesn’t matter; the kid doesn’t need to care.  They just need to take your concern into account in the process.</a:t>
            </a:r>
          </a:p>
          <a:p>
            <a:pPr eaLnBrk="1" hangingPunct="1">
              <a:buFontTx/>
              <a:buChar char="•"/>
            </a:pPr>
            <a:r>
              <a:rPr lang="en-US" dirty="0" smtClean="0">
                <a:latin typeface="Arial" pitchFamily="34" charset="0"/>
              </a:rPr>
              <a:t>The same goes the other way.  Staff might not care, but they need to take the kids concern into account.</a:t>
            </a:r>
          </a:p>
          <a:p>
            <a:pPr lvl="1" eaLnBrk="1" hangingPunct="1">
              <a:buFontTx/>
              <a:buChar char="•"/>
            </a:pPr>
            <a:r>
              <a:rPr lang="en-US" dirty="0" smtClean="0">
                <a:latin typeface="Arial" pitchFamily="34" charset="0"/>
              </a:rPr>
              <a:t>It’s important to explain this concept to the kid, and then extent it further to suggest that we could find a solution that takes into account both concerns.  </a:t>
            </a:r>
          </a:p>
          <a:p>
            <a:pPr lvl="1" eaLnBrk="1" hangingPunct="1">
              <a:buFontTx/>
              <a:buChar char="•"/>
            </a:pPr>
            <a:r>
              <a:rPr lang="en-US" dirty="0" smtClean="0">
                <a:latin typeface="Arial" pitchFamily="34" charset="0"/>
              </a:rPr>
              <a:t>The kid will most likely respond to this because their concern will be met with a solution that works for them.</a:t>
            </a:r>
          </a:p>
          <a:p>
            <a:pPr eaLnBrk="1" hangingPunct="1">
              <a:buFontTx/>
              <a:buChar char="•"/>
            </a:pPr>
            <a:r>
              <a:rPr lang="en-US" dirty="0" smtClean="0">
                <a:latin typeface="Arial" pitchFamily="34" charset="0"/>
              </a:rPr>
              <a:t>Kid has probably experienced so much Plan A where their concerns were not respected/cared about, so why should they now care?</a:t>
            </a:r>
          </a:p>
          <a:p>
            <a:pPr eaLnBrk="1" hangingPunct="1">
              <a:buFontTx/>
              <a:buChar char="•"/>
            </a:pPr>
            <a:r>
              <a:rPr lang="en-US" dirty="0" smtClean="0">
                <a:latin typeface="Arial" pitchFamily="34" charset="0"/>
              </a:rPr>
              <a:t>This is probably one of the first times they have experienced anything other than Plan A.</a:t>
            </a:r>
          </a:p>
          <a:p>
            <a:pPr eaLnBrk="1" hangingPunct="1"/>
            <a:endParaRPr lang="en-US" dirty="0" smtClean="0">
              <a:latin typeface="Arial" pitchFamily="34" charset="0"/>
            </a:endParaRPr>
          </a:p>
          <a:p>
            <a:pPr eaLnBrk="1" hangingPunct="1"/>
            <a:r>
              <a:rPr lang="en-US" dirty="0" smtClean="0">
                <a:latin typeface="Arial" pitchFamily="34" charset="0"/>
              </a:rPr>
              <a:t>If your concerns are not specific enough, you will not get good solutions!</a:t>
            </a:r>
          </a:p>
          <a:p>
            <a:pPr eaLnBrk="1" hangingPunct="1"/>
            <a:endParaRPr lang="en-US" dirty="0" smtClean="0">
              <a:latin typeface="Arial" pitchFamily="34" charset="0"/>
            </a:endParaRPr>
          </a:p>
          <a:p>
            <a:pPr eaLnBrk="1" hangingPunct="1"/>
            <a:r>
              <a:rPr lang="en-US" dirty="0" smtClean="0">
                <a:latin typeface="Arial" pitchFamily="34" charset="0"/>
              </a:rPr>
              <a:t>Low quality problems equals low quality solutions.</a:t>
            </a:r>
          </a:p>
        </p:txBody>
      </p:sp>
      <p:sp>
        <p:nvSpPr>
          <p:cNvPr id="4" name="Slide Number Placeholder 3"/>
          <p:cNvSpPr>
            <a:spLocks noGrp="1"/>
          </p:cNvSpPr>
          <p:nvPr>
            <p:ph type="sldNum" sz="quarter" idx="10"/>
          </p:nvPr>
        </p:nvSpPr>
        <p:spPr/>
        <p:txBody>
          <a:bodyPr/>
          <a:lstStyle/>
          <a:p>
            <a:fld id="{4956C082-A893-45B5-9245-8B957C2358E7}" type="slidenum">
              <a:rPr lang="en-US" smtClean="0"/>
              <a:pPr/>
              <a:t>62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56C082-A893-45B5-9245-8B957C2358E7}" type="slidenum">
              <a:rPr lang="en-US" smtClean="0"/>
              <a:pPr/>
              <a:t>73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F5FB25-62CB-481C-B5DD-66975DC58501}"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F5FB25-62CB-481C-B5DD-66975DC5850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514248-4C6A-4481-A82E-A73578210752}" type="datetimeFigureOut">
              <a:rPr lang="en-US" smtClean="0"/>
              <a:pPr/>
              <a:t>11/3/2010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F5FB25-62CB-481C-B5DD-66975DC58501}"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3514248-4C6A-4481-A82E-A73578210752}" type="datetimeFigureOut">
              <a:rPr lang="en-US" smtClean="0"/>
              <a:pPr/>
              <a:t>11/3/2010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0F5FB25-62CB-481C-B5DD-66975DC5850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3514248-4C6A-4481-A82E-A73578210752}" type="datetimeFigureOut">
              <a:rPr lang="en-US" smtClean="0"/>
              <a:pPr/>
              <a:t>11/3/2010</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0F5FB25-62CB-481C-B5DD-66975DC5850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ivesinthebalance.org/" TargetMode="External"/><Relationship Id="rId2" Type="http://schemas.openxmlformats.org/officeDocument/2006/relationships/hyperlink" Target="http://thinkkids.org/docs/TSI%2010-0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explosivechild.com/" TargetMode="External"/><Relationship Id="rId2" Type="http://schemas.openxmlformats.org/officeDocument/2006/relationships/hyperlink" Target="http://www.thinkkids.org/" TargetMode="External"/><Relationship Id="rId1" Type="http://schemas.openxmlformats.org/officeDocument/2006/relationships/slideLayout" Target="../slideLayouts/slideLayout2.xml"/><Relationship Id="rId4" Type="http://schemas.openxmlformats.org/officeDocument/2006/relationships/hyperlink" Target="http://www.explosivekids.org/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do2learn.com/activities/SocialSkills/Stress/Anger-Anxiety-Thermometer.pdf"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do2learn.com/activities/SocialSkills/Stress/IdentifyStressTriggers.pdf"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76400"/>
            <a:ext cx="8229600" cy="1828800"/>
          </a:xfrm>
        </p:spPr>
        <p:txBody>
          <a:bodyPr>
            <a:normAutofit fontScale="90000"/>
          </a:bodyPr>
          <a:lstStyle/>
          <a:p>
            <a:r>
              <a:rPr lang="en-US" dirty="0" smtClean="0"/>
              <a:t>The Collaborative Problem Solving Approach: </a:t>
            </a:r>
            <a:br>
              <a:rPr lang="en-US" dirty="0" smtClean="0"/>
            </a:br>
            <a:r>
              <a:rPr lang="en-US" dirty="0" smtClean="0"/>
              <a:t>Making it work for kids on the spectrum</a:t>
            </a:r>
            <a:endParaRPr lang="en-US" dirty="0"/>
          </a:p>
        </p:txBody>
      </p:sp>
      <p:sp>
        <p:nvSpPr>
          <p:cNvPr id="3" name="Subtitle 2"/>
          <p:cNvSpPr>
            <a:spLocks noGrp="1"/>
          </p:cNvSpPr>
          <p:nvPr>
            <p:ph type="subTitle" idx="1"/>
          </p:nvPr>
        </p:nvSpPr>
        <p:spPr>
          <a:xfrm>
            <a:off x="1371600" y="3712698"/>
            <a:ext cx="6400800" cy="3145302"/>
          </a:xfrm>
        </p:spPr>
        <p:txBody>
          <a:bodyPr>
            <a:normAutofit fontScale="32500" lnSpcReduction="20000"/>
          </a:bodyPr>
          <a:lstStyle/>
          <a:p>
            <a:endParaRPr lang="en-US" sz="5900" dirty="0" smtClean="0">
              <a:solidFill>
                <a:schemeClr val="bg1">
                  <a:lumMod val="95000"/>
                  <a:lumOff val="5000"/>
                </a:schemeClr>
              </a:solidFill>
            </a:endParaRPr>
          </a:p>
          <a:p>
            <a:r>
              <a:rPr lang="en-US" sz="9600" dirty="0" smtClean="0">
                <a:solidFill>
                  <a:srgbClr val="FFFF00"/>
                </a:solidFill>
              </a:rPr>
              <a:t>Diane </a:t>
            </a:r>
            <a:r>
              <a:rPr lang="en-US" sz="9600" dirty="0" smtClean="0">
                <a:solidFill>
                  <a:srgbClr val="FFFF00"/>
                </a:solidFill>
              </a:rPr>
              <a:t>Durante </a:t>
            </a:r>
            <a:r>
              <a:rPr lang="en-US" sz="9600" dirty="0" smtClean="0">
                <a:solidFill>
                  <a:srgbClr val="FFFF00"/>
                </a:solidFill>
              </a:rPr>
              <a:t>MEPD, </a:t>
            </a:r>
            <a:r>
              <a:rPr lang="en-US" sz="9600" dirty="0" smtClean="0">
                <a:solidFill>
                  <a:srgbClr val="FFFF00"/>
                </a:solidFill>
              </a:rPr>
              <a:t>OTR, </a:t>
            </a:r>
            <a:r>
              <a:rPr lang="en-US" sz="9600" dirty="0" smtClean="0">
                <a:solidFill>
                  <a:srgbClr val="FFFF00"/>
                </a:solidFill>
              </a:rPr>
              <a:t>CST I</a:t>
            </a:r>
          </a:p>
          <a:p>
            <a:endParaRPr lang="en-US" sz="5900" dirty="0" smtClean="0">
              <a:solidFill>
                <a:schemeClr val="bg1">
                  <a:lumMod val="95000"/>
                  <a:lumOff val="5000"/>
                </a:schemeClr>
              </a:solidFill>
            </a:endParaRPr>
          </a:p>
          <a:p>
            <a:endParaRPr lang="en-US" sz="5900" dirty="0" smtClean="0">
              <a:solidFill>
                <a:schemeClr val="bg1">
                  <a:lumMod val="95000"/>
                  <a:lumOff val="5000"/>
                </a:schemeClr>
              </a:solidFill>
            </a:endParaRPr>
          </a:p>
          <a:p>
            <a:endParaRPr lang="en-US" sz="6200" dirty="0" smtClean="0">
              <a:solidFill>
                <a:schemeClr val="bg1">
                  <a:lumMod val="95000"/>
                  <a:lumOff val="5000"/>
                </a:schemeClr>
              </a:solidFill>
            </a:endParaRPr>
          </a:p>
          <a:p>
            <a:endParaRPr lang="en-US" sz="6200" dirty="0" smtClean="0">
              <a:solidFill>
                <a:schemeClr val="bg1">
                  <a:lumMod val="95000"/>
                  <a:lumOff val="5000"/>
                </a:schemeClr>
              </a:solidFill>
            </a:endParaRPr>
          </a:p>
          <a:p>
            <a:r>
              <a:rPr lang="en-US" sz="6200" dirty="0" smtClean="0">
                <a:solidFill>
                  <a:schemeClr val="bg1">
                    <a:lumMod val="95000"/>
                    <a:lumOff val="5000"/>
                  </a:schemeClr>
                </a:solidFill>
              </a:rPr>
              <a:t>Presentation </a:t>
            </a:r>
            <a:r>
              <a:rPr lang="en-US" sz="6200" dirty="0" smtClean="0">
                <a:solidFill>
                  <a:schemeClr val="bg1">
                    <a:lumMod val="95000"/>
                    <a:lumOff val="5000"/>
                  </a:schemeClr>
                </a:solidFill>
              </a:rPr>
              <a:t>modified from and based on the work of </a:t>
            </a:r>
          </a:p>
          <a:p>
            <a:r>
              <a:rPr lang="en-US" sz="6200" dirty="0" smtClean="0">
                <a:solidFill>
                  <a:schemeClr val="bg1">
                    <a:lumMod val="95000"/>
                    <a:lumOff val="5000"/>
                  </a:schemeClr>
                </a:solidFill>
              </a:rPr>
              <a:t>Stuart </a:t>
            </a:r>
            <a:r>
              <a:rPr lang="en-US" sz="6200" dirty="0" err="1" smtClean="0">
                <a:solidFill>
                  <a:schemeClr val="bg1">
                    <a:lumMod val="95000"/>
                    <a:lumOff val="5000"/>
                  </a:schemeClr>
                </a:solidFill>
              </a:rPr>
              <a:t>Ablon</a:t>
            </a:r>
            <a:r>
              <a:rPr lang="en-US" sz="6200" dirty="0" smtClean="0">
                <a:solidFill>
                  <a:schemeClr val="bg1">
                    <a:lumMod val="95000"/>
                    <a:lumOff val="5000"/>
                  </a:schemeClr>
                </a:solidFill>
              </a:rPr>
              <a:t>, Ph.D</a:t>
            </a:r>
            <a:r>
              <a:rPr lang="en-US" sz="6200" dirty="0" smtClean="0">
                <a:solidFill>
                  <a:schemeClr val="bg1">
                    <a:lumMod val="95000"/>
                    <a:lumOff val="5000"/>
                  </a:schemeClr>
                </a:solidFill>
              </a:rPr>
              <a:t>. &amp; </a:t>
            </a:r>
            <a:r>
              <a:rPr lang="en-US" sz="6200" dirty="0" smtClean="0">
                <a:solidFill>
                  <a:schemeClr val="bg1">
                    <a:lumMod val="95000"/>
                    <a:lumOff val="5000"/>
                  </a:schemeClr>
                </a:solidFill>
              </a:rPr>
              <a:t> </a:t>
            </a:r>
            <a:r>
              <a:rPr lang="en-US" sz="6200" dirty="0" smtClean="0">
                <a:solidFill>
                  <a:schemeClr val="bg1">
                    <a:lumMod val="95000"/>
                    <a:lumOff val="5000"/>
                  </a:schemeClr>
                </a:solidFill>
              </a:rPr>
              <a:t>Ross </a:t>
            </a:r>
            <a:r>
              <a:rPr lang="en-US" sz="6200" dirty="0" smtClean="0">
                <a:solidFill>
                  <a:schemeClr val="bg1">
                    <a:lumMod val="95000"/>
                    <a:lumOff val="5000"/>
                  </a:schemeClr>
                </a:solidFill>
              </a:rPr>
              <a:t>Greene, Ph.D.</a:t>
            </a:r>
          </a:p>
          <a:p>
            <a:r>
              <a:rPr lang="en-US" sz="6200" dirty="0" smtClean="0">
                <a:solidFill>
                  <a:schemeClr val="bg1">
                    <a:lumMod val="95000"/>
                    <a:lumOff val="5000"/>
                  </a:schemeClr>
                </a:solidFill>
              </a:rPr>
              <a:t>for the </a:t>
            </a:r>
            <a:r>
              <a:rPr lang="en-US" sz="6200" dirty="0" smtClean="0">
                <a:solidFill>
                  <a:schemeClr val="bg1">
                    <a:lumMod val="95000"/>
                    <a:lumOff val="5000"/>
                  </a:schemeClr>
                </a:solidFill>
              </a:rPr>
              <a:t>Central </a:t>
            </a:r>
            <a:r>
              <a:rPr lang="en-US" sz="6200" dirty="0" smtClean="0">
                <a:solidFill>
                  <a:schemeClr val="bg1">
                    <a:lumMod val="95000"/>
                    <a:lumOff val="5000"/>
                  </a:schemeClr>
                </a:solidFill>
              </a:rPr>
              <a:t>Wisconsin Autism Society</a:t>
            </a:r>
          </a:p>
          <a:p>
            <a:r>
              <a:rPr lang="en-US" sz="6200" dirty="0" smtClean="0">
                <a:solidFill>
                  <a:schemeClr val="bg1">
                    <a:lumMod val="95000"/>
                    <a:lumOff val="5000"/>
                  </a:schemeClr>
                </a:solidFill>
              </a:rPr>
              <a:t>November 4, 2010</a:t>
            </a:r>
          </a:p>
          <a:p>
            <a:endParaRPr lang="en-US" dirty="0">
              <a:solidFill>
                <a:schemeClr val="bg1">
                  <a:lumMod val="95000"/>
                  <a:lumOff val="5000"/>
                </a:schemeClr>
              </a:solidFill>
            </a:endParaRPr>
          </a:p>
        </p:txBody>
      </p:sp>
      <p:pic>
        <p:nvPicPr>
          <p:cNvPr id="88070" name="Picture 6" descr="http://t2.gstatic.com/images?q=tbn:eVzmhei9hsXwsM:s"/>
          <p:cNvPicPr>
            <a:picLocks noChangeAspect="1" noChangeArrowheads="1"/>
          </p:cNvPicPr>
          <p:nvPr/>
        </p:nvPicPr>
        <p:blipFill>
          <a:blip r:embed="rId2" cstate="print"/>
          <a:srcRect/>
          <a:stretch>
            <a:fillRect/>
          </a:stretch>
        </p:blipFill>
        <p:spPr bwMode="auto">
          <a:xfrm>
            <a:off x="0" y="5619750"/>
            <a:ext cx="1238250" cy="1238250"/>
          </a:xfrm>
          <a:prstGeom prst="rect">
            <a:avLst/>
          </a:prstGeom>
          <a:noFill/>
        </p:spPr>
      </p:pic>
      <p:pic>
        <p:nvPicPr>
          <p:cNvPr id="88072" name="Picture 8" descr="http://t2.gstatic.com/images?q=tbn:eVzmhei9hsXwsM:s"/>
          <p:cNvPicPr>
            <a:picLocks noChangeAspect="1" noChangeArrowheads="1"/>
          </p:cNvPicPr>
          <p:nvPr/>
        </p:nvPicPr>
        <p:blipFill>
          <a:blip r:embed="rId2" cstate="print"/>
          <a:srcRect/>
          <a:stretch>
            <a:fillRect/>
          </a:stretch>
        </p:blipFill>
        <p:spPr bwMode="auto">
          <a:xfrm>
            <a:off x="7905750" y="5619750"/>
            <a:ext cx="1238250" cy="1238250"/>
          </a:xfrm>
          <a:prstGeom prst="rect">
            <a:avLst/>
          </a:prstGeom>
          <a:noFill/>
        </p:spPr>
      </p:pic>
      <p:pic>
        <p:nvPicPr>
          <p:cNvPr id="88074" name="Picture 10" descr="http://t2.gstatic.com/images?q=tbn:eVzmhei9hsXwsM:s"/>
          <p:cNvPicPr>
            <a:picLocks noChangeAspect="1" noChangeArrowheads="1"/>
          </p:cNvPicPr>
          <p:nvPr/>
        </p:nvPicPr>
        <p:blipFill>
          <a:blip r:embed="rId2" cstate="print"/>
          <a:srcRect/>
          <a:stretch>
            <a:fillRect/>
          </a:stretch>
        </p:blipFill>
        <p:spPr bwMode="auto">
          <a:xfrm>
            <a:off x="0" y="0"/>
            <a:ext cx="1238250" cy="1238250"/>
          </a:xfrm>
          <a:prstGeom prst="rect">
            <a:avLst/>
          </a:prstGeom>
          <a:noFill/>
        </p:spPr>
      </p:pic>
      <p:pic>
        <p:nvPicPr>
          <p:cNvPr id="88076" name="Picture 12" descr="http://t2.gstatic.com/images?q=tbn:eVzmhei9hsXwsM:s"/>
          <p:cNvPicPr>
            <a:picLocks noChangeAspect="1" noChangeArrowheads="1"/>
          </p:cNvPicPr>
          <p:nvPr/>
        </p:nvPicPr>
        <p:blipFill>
          <a:blip r:embed="rId2" cstate="print"/>
          <a:srcRect/>
          <a:stretch>
            <a:fillRect/>
          </a:stretch>
        </p:blipFill>
        <p:spPr bwMode="auto">
          <a:xfrm>
            <a:off x="7905750" y="0"/>
            <a:ext cx="1238250" cy="1238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these sound familiar?</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List of target behaviors</a:t>
            </a:r>
          </a:p>
          <a:p>
            <a:r>
              <a:rPr lang="en-US" dirty="0" smtClean="0">
                <a:solidFill>
                  <a:schemeClr val="bg1">
                    <a:lumMod val="95000"/>
                    <a:lumOff val="5000"/>
                  </a:schemeClr>
                </a:solidFill>
              </a:rPr>
              <a:t>Menu of rewards and punishments</a:t>
            </a:r>
          </a:p>
          <a:p>
            <a:r>
              <a:rPr lang="en-US" dirty="0" smtClean="0">
                <a:solidFill>
                  <a:schemeClr val="bg1">
                    <a:lumMod val="95000"/>
                    <a:lumOff val="5000"/>
                  </a:schemeClr>
                </a:solidFill>
              </a:rPr>
              <a:t>Currency system</a:t>
            </a:r>
          </a:p>
          <a:p>
            <a:r>
              <a:rPr lang="en-US" dirty="0" smtClean="0">
                <a:solidFill>
                  <a:schemeClr val="bg1">
                    <a:lumMod val="95000"/>
                    <a:lumOff val="5000"/>
                  </a:schemeClr>
                </a:solidFill>
              </a:rPr>
              <a:t>Token Economy </a:t>
            </a:r>
            <a:endParaRPr lang="en-US" dirty="0">
              <a:solidFill>
                <a:schemeClr val="bg1">
                  <a:lumMod val="95000"/>
                  <a:lumOff val="5000"/>
                </a:schemeClr>
              </a:solidFill>
            </a:endParaRPr>
          </a:p>
        </p:txBody>
      </p:sp>
      <p:pic>
        <p:nvPicPr>
          <p:cNvPr id="118786" name="Picture 2" descr="Time-out and Punishment"/>
          <p:cNvPicPr>
            <a:picLocks noChangeAspect="1" noChangeArrowheads="1"/>
          </p:cNvPicPr>
          <p:nvPr/>
        </p:nvPicPr>
        <p:blipFill>
          <a:blip r:embed="rId2" cstate="print"/>
          <a:srcRect/>
          <a:stretch>
            <a:fillRect/>
          </a:stretch>
        </p:blipFill>
        <p:spPr bwMode="auto">
          <a:xfrm>
            <a:off x="3048000" y="3879149"/>
            <a:ext cx="5029302" cy="28074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strategies</a:t>
            </a:r>
            <a:endParaRPr lang="en-US" dirty="0"/>
          </a:p>
        </p:txBody>
      </p:sp>
      <p:sp>
        <p:nvSpPr>
          <p:cNvPr id="4" name="Content Placeholder 3"/>
          <p:cNvSpPr>
            <a:spLocks noGrp="1"/>
          </p:cNvSpPr>
          <p:nvPr>
            <p:ph sz="half" idx="1"/>
          </p:nvPr>
        </p:nvSpPr>
        <p:spPr/>
        <p:txBody>
          <a:bodyPr>
            <a:normAutofit fontScale="85000" lnSpcReduction="10000"/>
          </a:bodyPr>
          <a:lstStyle/>
          <a:p>
            <a:r>
              <a:rPr lang="en-US" b="1" u="sng" dirty="0" smtClean="0">
                <a:solidFill>
                  <a:schemeClr val="accent1">
                    <a:lumMod val="60000"/>
                    <a:lumOff val="40000"/>
                  </a:schemeClr>
                </a:solidFill>
              </a:rPr>
              <a:t>What they can do…</a:t>
            </a:r>
          </a:p>
          <a:p>
            <a:r>
              <a:rPr lang="en-US" dirty="0" smtClean="0">
                <a:solidFill>
                  <a:schemeClr val="bg1">
                    <a:lumMod val="95000"/>
                    <a:lumOff val="5000"/>
                  </a:schemeClr>
                </a:solidFill>
              </a:rPr>
              <a:t>Teach basic lessons</a:t>
            </a:r>
          </a:p>
          <a:p>
            <a:r>
              <a:rPr lang="en-US" dirty="0" smtClean="0">
                <a:solidFill>
                  <a:schemeClr val="bg1">
                    <a:lumMod val="95000"/>
                    <a:lumOff val="5000"/>
                  </a:schemeClr>
                </a:solidFill>
              </a:rPr>
              <a:t>Facilitate extrinsic motivation</a:t>
            </a:r>
          </a:p>
          <a:p>
            <a:r>
              <a:rPr lang="en-US" dirty="0" smtClean="0">
                <a:solidFill>
                  <a:schemeClr val="bg1">
                    <a:lumMod val="95000"/>
                    <a:lumOff val="5000"/>
                  </a:schemeClr>
                </a:solidFill>
              </a:rPr>
              <a:t>(teaches…no hitting, no spitting, basic right from wrong, sit here, stay here)</a:t>
            </a:r>
            <a:endParaRPr lang="en-US" dirty="0">
              <a:solidFill>
                <a:schemeClr val="bg1">
                  <a:lumMod val="95000"/>
                  <a:lumOff val="5000"/>
                </a:schemeClr>
              </a:solidFill>
            </a:endParaRPr>
          </a:p>
        </p:txBody>
      </p:sp>
      <p:sp>
        <p:nvSpPr>
          <p:cNvPr id="5" name="Content Placeholder 4"/>
          <p:cNvSpPr>
            <a:spLocks noGrp="1"/>
          </p:cNvSpPr>
          <p:nvPr>
            <p:ph sz="half" idx="2"/>
          </p:nvPr>
        </p:nvSpPr>
        <p:spPr/>
        <p:txBody>
          <a:bodyPr>
            <a:normAutofit fontScale="85000" lnSpcReduction="10000"/>
          </a:bodyPr>
          <a:lstStyle/>
          <a:p>
            <a:r>
              <a:rPr lang="en-US" b="1" u="sng" dirty="0" smtClean="0">
                <a:solidFill>
                  <a:schemeClr val="accent1"/>
                </a:solidFill>
              </a:rPr>
              <a:t>What they can’t do…</a:t>
            </a:r>
          </a:p>
          <a:p>
            <a:r>
              <a:rPr lang="en-US" dirty="0" smtClean="0">
                <a:solidFill>
                  <a:schemeClr val="bg1">
                    <a:lumMod val="95000"/>
                    <a:lumOff val="5000"/>
                  </a:schemeClr>
                </a:solidFill>
              </a:rPr>
              <a:t>Does not teach thinking skills</a:t>
            </a:r>
          </a:p>
          <a:p>
            <a:r>
              <a:rPr lang="en-US" dirty="0" smtClean="0">
                <a:solidFill>
                  <a:schemeClr val="bg1">
                    <a:lumMod val="95000"/>
                    <a:lumOff val="5000"/>
                  </a:schemeClr>
                </a:solidFill>
              </a:rPr>
              <a:t>Durably solve problems</a:t>
            </a:r>
          </a:p>
          <a:p>
            <a:r>
              <a:rPr lang="en-US" dirty="0" smtClean="0">
                <a:solidFill>
                  <a:schemeClr val="bg1">
                    <a:lumMod val="95000"/>
                    <a:lumOff val="5000"/>
                  </a:schemeClr>
                </a:solidFill>
              </a:rPr>
              <a:t>Build a helping relationship</a:t>
            </a:r>
          </a:p>
          <a:p>
            <a:r>
              <a:rPr lang="en-US" dirty="0" smtClean="0">
                <a:solidFill>
                  <a:schemeClr val="bg1">
                    <a:lumMod val="95000"/>
                    <a:lumOff val="5000"/>
                  </a:schemeClr>
                </a:solidFill>
              </a:rPr>
              <a:t>If the child already knows “right from wrong” they don’t need more motivation to do the “right thing” when they keep doing it wrong…they need to be taught the skills they are lagging.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this…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95000"/>
                    <a:lumOff val="5000"/>
                  </a:schemeClr>
                </a:solidFill>
              </a:rPr>
              <a:t>If a child does not already have the skills to behave adaptively, adding incentives will not accomplish the mission.</a:t>
            </a:r>
          </a:p>
          <a:p>
            <a:r>
              <a:rPr lang="en-US" dirty="0" smtClean="0">
                <a:solidFill>
                  <a:schemeClr val="bg1">
                    <a:lumMod val="95000"/>
                    <a:lumOff val="5000"/>
                  </a:schemeClr>
                </a:solidFill>
              </a:rPr>
              <a:t>Motivational programs make the possible more possible but cannot make the impossible possible.  </a:t>
            </a:r>
          </a:p>
          <a:p>
            <a:r>
              <a:rPr lang="en-US" dirty="0" smtClean="0">
                <a:solidFill>
                  <a:schemeClr val="bg1">
                    <a:lumMod val="95000"/>
                    <a:lumOff val="5000"/>
                  </a:schemeClr>
                </a:solidFill>
              </a:rPr>
              <a:t>Think about this…Could you make a ½ court basketball shot for a million dollars? What influence would practice or teaching have on your success?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Proceed with caution…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95000"/>
                    <a:lumOff val="5000"/>
                  </a:schemeClr>
                </a:solidFill>
              </a:rPr>
              <a:t>The more extrinsic motivation used, the less intrinsic motivation the child develops.</a:t>
            </a:r>
          </a:p>
          <a:p>
            <a:r>
              <a:rPr lang="en-US" dirty="0" smtClean="0">
                <a:solidFill>
                  <a:schemeClr val="bg1">
                    <a:lumMod val="95000"/>
                    <a:lumOff val="5000"/>
                  </a:schemeClr>
                </a:solidFill>
              </a:rPr>
              <a:t>The more you motivate someone to do something, the more you teach them that they aren’t trying hard enough (you will see this in kids who are constantly seeking approval/validation).</a:t>
            </a:r>
          </a:p>
          <a:p>
            <a:r>
              <a:rPr lang="en-US" dirty="0" smtClean="0">
                <a:solidFill>
                  <a:schemeClr val="bg1">
                    <a:lumMod val="95000"/>
                    <a:lumOff val="5000"/>
                  </a:schemeClr>
                </a:solidFill>
              </a:rPr>
              <a:t>**It is highly likely this child is </a:t>
            </a:r>
            <a:r>
              <a:rPr lang="en-US" b="1" i="1" dirty="0" smtClean="0">
                <a:solidFill>
                  <a:schemeClr val="bg1">
                    <a:lumMod val="95000"/>
                    <a:lumOff val="5000"/>
                  </a:schemeClr>
                </a:solidFill>
              </a:rPr>
              <a:t>already</a:t>
            </a:r>
            <a:r>
              <a:rPr lang="en-US" dirty="0" smtClean="0">
                <a:solidFill>
                  <a:schemeClr val="bg1">
                    <a:lumMod val="95000"/>
                    <a:lumOff val="5000"/>
                  </a:schemeClr>
                </a:solidFill>
              </a:rPr>
              <a:t> motivated … </a:t>
            </a:r>
            <a:r>
              <a:rPr lang="en-US" b="1" i="1" dirty="0" smtClean="0">
                <a:solidFill>
                  <a:schemeClr val="accent1"/>
                </a:solidFill>
              </a:rPr>
              <a:t>nobody wants to be miserable!</a:t>
            </a:r>
            <a:endParaRPr lang="en-US" b="1" i="1"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your description of challenging behavior?</a:t>
            </a:r>
            <a:endParaRPr lang="en-US" dirty="0"/>
          </a:p>
        </p:txBody>
      </p:sp>
      <p:sp>
        <p:nvSpPr>
          <p:cNvPr id="5" name="Text Placeholder 4"/>
          <p:cNvSpPr>
            <a:spLocks noGrp="1"/>
          </p:cNvSpPr>
          <p:nvPr>
            <p:ph type="body" idx="1"/>
          </p:nvPr>
        </p:nvSpPr>
        <p:spPr/>
        <p:txBody>
          <a:bodyPr/>
          <a:lstStyle/>
          <a:p>
            <a:r>
              <a:rPr lang="en-US" dirty="0" smtClean="0"/>
              <a:t>Look familiar?</a:t>
            </a:r>
            <a:endParaRPr lang="en-US" dirty="0"/>
          </a:p>
        </p:txBody>
      </p:sp>
      <p:pic>
        <p:nvPicPr>
          <p:cNvPr id="4" name="Picture 4"/>
          <p:cNvPicPr>
            <a:picLocks noGrp="1" noChangeAspect="1" noChangeArrowheads="1"/>
          </p:cNvPicPr>
          <p:nvPr>
            <p:ph sz="half" idx="2"/>
          </p:nvPr>
        </p:nvPicPr>
        <p:blipFill>
          <a:blip r:embed="rId2" cstate="print"/>
          <a:stretch>
            <a:fillRect/>
          </a:stretch>
        </p:blipFill>
        <p:spPr>
          <a:xfrm>
            <a:off x="457200" y="2589436"/>
            <a:ext cx="4040188" cy="3671441"/>
          </a:xfrm>
          <a:noFill/>
        </p:spPr>
      </p:pic>
      <p:sp>
        <p:nvSpPr>
          <p:cNvPr id="6" name="Text Placeholder 5"/>
          <p:cNvSpPr>
            <a:spLocks noGrp="1"/>
          </p:cNvSpPr>
          <p:nvPr>
            <p:ph type="body" sz="quarter" idx="3"/>
          </p:nvPr>
        </p:nvSpPr>
        <p:spPr/>
        <p:txBody>
          <a:bodyPr>
            <a:normAutofit fontScale="92500" lnSpcReduction="10000"/>
          </a:bodyPr>
          <a:lstStyle/>
          <a:p>
            <a:r>
              <a:rPr lang="en-US" dirty="0" smtClean="0"/>
              <a:t>You may have said or others have said…</a:t>
            </a:r>
            <a:endParaRPr lang="en-US" dirty="0"/>
          </a:p>
        </p:txBody>
      </p:sp>
      <p:sp>
        <p:nvSpPr>
          <p:cNvPr id="7" name="Content Placeholder 6"/>
          <p:cNvSpPr>
            <a:spLocks noGrp="1"/>
          </p:cNvSpPr>
          <p:nvPr>
            <p:ph sz="quarter" idx="4"/>
          </p:nvPr>
        </p:nvSpPr>
        <p:spPr>
          <a:xfrm>
            <a:off x="4645025" y="2362200"/>
            <a:ext cx="4041775" cy="4495800"/>
          </a:xfrm>
        </p:spPr>
        <p:txBody>
          <a:bodyPr>
            <a:normAutofit fontScale="92500" lnSpcReduction="10000"/>
          </a:bodyPr>
          <a:lstStyle/>
          <a:p>
            <a:r>
              <a:rPr lang="en-US" dirty="0" smtClean="0">
                <a:solidFill>
                  <a:schemeClr val="bg1">
                    <a:lumMod val="95000"/>
                    <a:lumOff val="5000"/>
                  </a:schemeClr>
                </a:solidFill>
              </a:rPr>
              <a:t>Chooses to be non-compliant</a:t>
            </a:r>
          </a:p>
          <a:p>
            <a:r>
              <a:rPr lang="en-US" dirty="0" smtClean="0">
                <a:solidFill>
                  <a:schemeClr val="bg1">
                    <a:lumMod val="95000"/>
                    <a:lumOff val="5000"/>
                  </a:schemeClr>
                </a:solidFill>
              </a:rPr>
              <a:t>She just shuts down and then we can’t do anything.</a:t>
            </a:r>
          </a:p>
          <a:p>
            <a:r>
              <a:rPr lang="en-US" dirty="0" smtClean="0">
                <a:solidFill>
                  <a:schemeClr val="bg1">
                    <a:lumMod val="95000"/>
                    <a:lumOff val="5000"/>
                  </a:schemeClr>
                </a:solidFill>
              </a:rPr>
              <a:t>Doing it to manipulate us.</a:t>
            </a:r>
          </a:p>
          <a:p>
            <a:r>
              <a:rPr lang="en-US" dirty="0" smtClean="0">
                <a:solidFill>
                  <a:schemeClr val="bg1">
                    <a:lumMod val="95000"/>
                    <a:lumOff val="5000"/>
                  </a:schemeClr>
                </a:solidFill>
              </a:rPr>
              <a:t>Always has to be the center of attention.</a:t>
            </a:r>
          </a:p>
          <a:p>
            <a:r>
              <a:rPr lang="en-US" dirty="0" smtClean="0">
                <a:solidFill>
                  <a:schemeClr val="bg1">
                    <a:lumMod val="95000"/>
                    <a:lumOff val="5000"/>
                  </a:schemeClr>
                </a:solidFill>
              </a:rPr>
              <a:t>He’d argue his way out of anything.</a:t>
            </a:r>
          </a:p>
          <a:p>
            <a:r>
              <a:rPr lang="en-US" dirty="0" smtClean="0">
                <a:solidFill>
                  <a:schemeClr val="bg1">
                    <a:lumMod val="95000"/>
                    <a:lumOff val="5000"/>
                  </a:schemeClr>
                </a:solidFill>
              </a:rPr>
              <a:t>She’s choosing not to.</a:t>
            </a:r>
          </a:p>
          <a:p>
            <a:r>
              <a:rPr lang="en-US" dirty="0" smtClean="0">
                <a:solidFill>
                  <a:schemeClr val="bg1">
                    <a:lumMod val="95000"/>
                    <a:lumOff val="5000"/>
                  </a:schemeClr>
                </a:solidFill>
              </a:rPr>
              <a:t>He has an excuse for everything!</a:t>
            </a:r>
          </a:p>
          <a:p>
            <a:r>
              <a:rPr lang="en-US" dirty="0" smtClean="0">
                <a:solidFill>
                  <a:schemeClr val="bg1">
                    <a:lumMod val="95000"/>
                    <a:lumOff val="5000"/>
                  </a:schemeClr>
                </a:solidFill>
              </a:rPr>
              <a:t>Always has to have his way.</a:t>
            </a:r>
          </a:p>
          <a:p>
            <a:r>
              <a:rPr lang="en-US" dirty="0" smtClean="0">
                <a:solidFill>
                  <a:schemeClr val="bg1">
                    <a:lumMod val="95000"/>
                    <a:lumOff val="5000"/>
                  </a:schemeClr>
                </a:solidFill>
              </a:rPr>
              <a:t>Just trying to get out of doing stuff again.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Unconventional Wisdom…challenging and/or explosive children have a learning disability in the following areas…</a:t>
            </a:r>
            <a:endParaRPr lang="en-US" dirty="0"/>
          </a:p>
        </p:txBody>
      </p:sp>
      <p:sp>
        <p:nvSpPr>
          <p:cNvPr id="3" name="Content Placeholder 2"/>
          <p:cNvSpPr>
            <a:spLocks noGrp="1"/>
          </p:cNvSpPr>
          <p:nvPr>
            <p:ph idx="1"/>
          </p:nvPr>
        </p:nvSpPr>
        <p:spPr>
          <a:xfrm>
            <a:off x="457200" y="2743200"/>
            <a:ext cx="8229600" cy="4114800"/>
          </a:xfrm>
        </p:spPr>
        <p:txBody>
          <a:bodyPr>
            <a:normAutofit/>
          </a:bodyPr>
          <a:lstStyle/>
          <a:p>
            <a:r>
              <a:rPr lang="en-US" dirty="0" smtClean="0">
                <a:solidFill>
                  <a:schemeClr val="bg1">
                    <a:lumMod val="95000"/>
                    <a:lumOff val="5000"/>
                  </a:schemeClr>
                </a:solidFill>
              </a:rPr>
              <a:t>1) Flexibility / adaptability</a:t>
            </a:r>
          </a:p>
          <a:p>
            <a:r>
              <a:rPr lang="en-US" dirty="0" smtClean="0">
                <a:solidFill>
                  <a:schemeClr val="bg1">
                    <a:lumMod val="95000"/>
                    <a:lumOff val="5000"/>
                  </a:schemeClr>
                </a:solidFill>
              </a:rPr>
              <a:t>2) Frustration tolerance</a:t>
            </a:r>
          </a:p>
          <a:p>
            <a:r>
              <a:rPr lang="en-US" dirty="0" smtClean="0">
                <a:solidFill>
                  <a:schemeClr val="bg1">
                    <a:lumMod val="95000"/>
                    <a:lumOff val="5000"/>
                  </a:schemeClr>
                </a:solidFill>
              </a:rPr>
              <a:t>3) Problem solving</a:t>
            </a:r>
          </a:p>
          <a:p>
            <a:pPr>
              <a:buNone/>
            </a:pPr>
            <a:r>
              <a:rPr lang="en-US" dirty="0">
                <a:solidFill>
                  <a:schemeClr val="bg1">
                    <a:lumMod val="95000"/>
                    <a:lumOff val="5000"/>
                  </a:schemeClr>
                </a:solidFill>
              </a:rPr>
              <a:t> </a:t>
            </a:r>
            <a:r>
              <a:rPr lang="en-US" dirty="0" smtClean="0">
                <a:solidFill>
                  <a:schemeClr val="bg1">
                    <a:lumMod val="95000"/>
                    <a:lumOff val="5000"/>
                  </a:schemeClr>
                </a:solidFill>
              </a:rPr>
              <a:t>  …or have significant difficulty applying these skills when they are most needed</a:t>
            </a:r>
          </a:p>
          <a:p>
            <a:pPr>
              <a:buNone/>
            </a:pPr>
            <a:r>
              <a:rPr lang="en-US" dirty="0" smtClean="0">
                <a:solidFill>
                  <a:schemeClr val="bg1">
                    <a:lumMod val="95000"/>
                    <a:lumOff val="5000"/>
                  </a:schemeClr>
                </a:solidFill>
              </a:rPr>
              <a:t>*</a:t>
            </a:r>
            <a:r>
              <a:rPr lang="en-US" b="1" dirty="0" smtClean="0">
                <a:solidFill>
                  <a:schemeClr val="bg1">
                    <a:lumMod val="95000"/>
                    <a:lumOff val="5000"/>
                  </a:schemeClr>
                </a:solidFill>
              </a:rPr>
              <a:t>Does the child you are thinking of have these deficits? </a:t>
            </a:r>
            <a:r>
              <a:rPr lang="en-US" sz="2000" dirty="0" smtClean="0">
                <a:solidFill>
                  <a:schemeClr val="bg1">
                    <a:lumMod val="95000"/>
                    <a:lumOff val="5000"/>
                  </a:schemeClr>
                </a:solidFill>
              </a:rPr>
              <a:t>We will break these down further later on.</a:t>
            </a:r>
            <a:endParaRPr lang="en-US" sz="20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Challenging Behavior: definition</a:t>
            </a:r>
            <a:endParaRPr lang="en-US" dirty="0"/>
          </a:p>
        </p:txBody>
      </p:sp>
      <p:sp>
        <p:nvSpPr>
          <p:cNvPr id="3" name="Content Placeholder 2"/>
          <p:cNvSpPr>
            <a:spLocks noGrp="1"/>
          </p:cNvSpPr>
          <p:nvPr>
            <p:ph idx="1"/>
          </p:nvPr>
        </p:nvSpPr>
        <p:spPr/>
        <p:txBody>
          <a:bodyPr>
            <a:normAutofit/>
          </a:bodyPr>
          <a:lstStyle/>
          <a:p>
            <a:r>
              <a:rPr lang="en-US" b="1" dirty="0" smtClean="0">
                <a:solidFill>
                  <a:srgbClr val="FFFF00"/>
                </a:solidFill>
              </a:rPr>
              <a:t>Challenging behavior </a:t>
            </a:r>
            <a:r>
              <a:rPr lang="en-US" dirty="0" smtClean="0">
                <a:solidFill>
                  <a:schemeClr val="bg1">
                    <a:lumMod val="95000"/>
                    <a:lumOff val="5000"/>
                  </a:schemeClr>
                </a:solidFill>
              </a:rPr>
              <a:t>– including “explosions,” “implosions,” “meltdowns,” “rages,” “tantrums,” “whining,” and everything else in between; occurs when a </a:t>
            </a:r>
            <a:r>
              <a:rPr lang="en-US" b="1" dirty="0" smtClean="0">
                <a:solidFill>
                  <a:srgbClr val="FFFF00"/>
                </a:solidFill>
              </a:rPr>
              <a:t>demand</a:t>
            </a:r>
            <a:r>
              <a:rPr lang="en-US" dirty="0" smtClean="0">
                <a:solidFill>
                  <a:srgbClr val="FFFF00"/>
                </a:solidFill>
              </a:rPr>
              <a:t> </a:t>
            </a:r>
            <a:r>
              <a:rPr lang="en-US" dirty="0" smtClean="0">
                <a:solidFill>
                  <a:schemeClr val="bg1">
                    <a:lumMod val="95000"/>
                    <a:lumOff val="5000"/>
                  </a:schemeClr>
                </a:solidFill>
              </a:rPr>
              <a:t>is placed on a person </a:t>
            </a:r>
            <a:r>
              <a:rPr lang="en-US" b="1" dirty="0" smtClean="0">
                <a:solidFill>
                  <a:srgbClr val="FFFF00"/>
                </a:solidFill>
              </a:rPr>
              <a:t>that requires skills</a:t>
            </a:r>
            <a:r>
              <a:rPr lang="en-US" b="1" dirty="0" smtClean="0">
                <a:solidFill>
                  <a:schemeClr val="bg1">
                    <a:lumMod val="95000"/>
                    <a:lumOff val="5000"/>
                  </a:schemeClr>
                </a:solidFill>
              </a:rPr>
              <a:t> </a:t>
            </a:r>
            <a:r>
              <a:rPr lang="en-US" dirty="0" smtClean="0">
                <a:solidFill>
                  <a:schemeClr val="bg1">
                    <a:lumMod val="95000"/>
                    <a:lumOff val="5000"/>
                  </a:schemeClr>
                </a:solidFill>
              </a:rPr>
              <a:t>that this person </a:t>
            </a:r>
            <a:r>
              <a:rPr lang="en-US" b="1" dirty="0" smtClean="0">
                <a:solidFill>
                  <a:srgbClr val="FFFF00"/>
                </a:solidFill>
              </a:rPr>
              <a:t>does not fully possess</a:t>
            </a:r>
            <a:r>
              <a:rPr lang="en-US" dirty="0" smtClean="0">
                <a:solidFill>
                  <a:schemeClr val="bg1">
                    <a:lumMod val="95000"/>
                    <a:lumOff val="5000"/>
                  </a:schemeClr>
                </a:solidFill>
              </a:rPr>
              <a:t>.</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PROBLEM + INSUFFICIENT SKILLS = BEHAVIOR</a:t>
            </a:r>
          </a:p>
          <a:p>
            <a:r>
              <a:rPr lang="en-US" dirty="0" smtClean="0">
                <a:solidFill>
                  <a:schemeClr val="bg1"/>
                </a:solidFill>
              </a:rPr>
              <a:t>Behavior can be mild to severe</a:t>
            </a:r>
          </a:p>
          <a:p>
            <a:endParaRPr lang="en-US" dirty="0" smtClean="0">
              <a:solidFill>
                <a:schemeClr val="bg1"/>
              </a:solidFill>
            </a:endParaRPr>
          </a:p>
          <a:p>
            <a:r>
              <a:rPr lang="en-US" dirty="0" smtClean="0">
                <a:solidFill>
                  <a:schemeClr val="bg1"/>
                </a:solidFill>
              </a:rPr>
              <a:t>*</a:t>
            </a:r>
            <a:r>
              <a:rPr lang="en-US" b="1" dirty="0" smtClean="0">
                <a:solidFill>
                  <a:schemeClr val="bg1"/>
                </a:solidFill>
              </a:rPr>
              <a:t>NOTICE: definition does </a:t>
            </a:r>
            <a:r>
              <a:rPr lang="en-US" b="1" u="sng" dirty="0" smtClean="0">
                <a:solidFill>
                  <a:schemeClr val="bg1"/>
                </a:solidFill>
              </a:rPr>
              <a:t>not</a:t>
            </a:r>
            <a:r>
              <a:rPr lang="en-US" b="1" dirty="0" smtClean="0">
                <a:solidFill>
                  <a:schemeClr val="bg1"/>
                </a:solidFill>
              </a:rPr>
              <a:t> include, manipulation, attention seeking, child isn’t getting what they want</a:t>
            </a:r>
          </a:p>
          <a:p>
            <a:endParaRPr lang="en-US" b="1" dirty="0" smtClean="0">
              <a:solidFill>
                <a:schemeClr val="bg1"/>
              </a:solidFill>
            </a:endParaRPr>
          </a:p>
          <a:p>
            <a:r>
              <a:rPr lang="en-US" b="1" dirty="0" smtClean="0">
                <a:solidFill>
                  <a:schemeClr val="bg1"/>
                </a:solidFill>
              </a:rPr>
              <a:t>*They may not have the communicative functions or insight to tell us their sensory needs, basic needs in a conventional way.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of Behavior</a:t>
            </a:r>
            <a:endParaRPr lang="en-US" dirty="0"/>
          </a:p>
        </p:txBody>
      </p:sp>
      <p:sp>
        <p:nvSpPr>
          <p:cNvPr id="3" name="Text Box 5"/>
          <p:cNvSpPr txBox="1">
            <a:spLocks noChangeArrowheads="1"/>
          </p:cNvSpPr>
          <p:nvPr/>
        </p:nvSpPr>
        <p:spPr bwMode="auto">
          <a:xfrm>
            <a:off x="304800" y="1905000"/>
            <a:ext cx="1600200" cy="457200"/>
          </a:xfrm>
          <a:prstGeom prst="rect">
            <a:avLst/>
          </a:prstGeom>
          <a:noFill/>
          <a:ln w="9525">
            <a:noFill/>
            <a:miter lim="800000"/>
            <a:headEnd/>
            <a:tailEnd/>
          </a:ln>
        </p:spPr>
        <p:txBody>
          <a:bodyPr>
            <a:spAutoFit/>
          </a:bodyPr>
          <a:lstStyle/>
          <a:p>
            <a:pPr algn="ctr">
              <a:spcBef>
                <a:spcPct val="50000"/>
              </a:spcBef>
            </a:pPr>
            <a:r>
              <a:rPr lang="en-US" sz="2400" u="sng"/>
              <a:t>Mild</a:t>
            </a:r>
          </a:p>
        </p:txBody>
      </p:sp>
      <p:sp>
        <p:nvSpPr>
          <p:cNvPr id="4" name="Text Box 7"/>
          <p:cNvSpPr txBox="1">
            <a:spLocks noChangeArrowheads="1"/>
          </p:cNvSpPr>
          <p:nvPr/>
        </p:nvSpPr>
        <p:spPr bwMode="auto">
          <a:xfrm>
            <a:off x="3352800" y="1905000"/>
            <a:ext cx="1600200" cy="457200"/>
          </a:xfrm>
          <a:prstGeom prst="rect">
            <a:avLst/>
          </a:prstGeom>
          <a:noFill/>
          <a:ln w="9525">
            <a:noFill/>
            <a:miter lim="800000"/>
            <a:headEnd/>
            <a:tailEnd/>
          </a:ln>
        </p:spPr>
        <p:txBody>
          <a:bodyPr>
            <a:spAutoFit/>
          </a:bodyPr>
          <a:lstStyle/>
          <a:p>
            <a:pPr algn="ctr">
              <a:spcBef>
                <a:spcPct val="50000"/>
              </a:spcBef>
            </a:pPr>
            <a:r>
              <a:rPr lang="en-US" sz="2400" u="sng"/>
              <a:t>Moderate</a:t>
            </a:r>
          </a:p>
        </p:txBody>
      </p:sp>
      <p:sp>
        <p:nvSpPr>
          <p:cNvPr id="5" name="Text Box 8"/>
          <p:cNvSpPr txBox="1">
            <a:spLocks noChangeArrowheads="1"/>
          </p:cNvSpPr>
          <p:nvPr/>
        </p:nvSpPr>
        <p:spPr bwMode="auto">
          <a:xfrm>
            <a:off x="6248400" y="1905000"/>
            <a:ext cx="1371600" cy="457200"/>
          </a:xfrm>
          <a:prstGeom prst="rect">
            <a:avLst/>
          </a:prstGeom>
          <a:noFill/>
          <a:ln w="9525">
            <a:noFill/>
            <a:miter lim="800000"/>
            <a:headEnd/>
            <a:tailEnd/>
          </a:ln>
        </p:spPr>
        <p:txBody>
          <a:bodyPr>
            <a:spAutoFit/>
          </a:bodyPr>
          <a:lstStyle/>
          <a:p>
            <a:pPr algn="ctr">
              <a:spcBef>
                <a:spcPct val="50000"/>
              </a:spcBef>
            </a:pPr>
            <a:r>
              <a:rPr lang="en-US" sz="2400" u="sng" dirty="0"/>
              <a:t>Severe</a:t>
            </a:r>
          </a:p>
        </p:txBody>
      </p:sp>
      <p:sp>
        <p:nvSpPr>
          <p:cNvPr id="6" name="Line 9"/>
          <p:cNvSpPr>
            <a:spLocks noChangeShapeType="1"/>
          </p:cNvSpPr>
          <p:nvPr/>
        </p:nvSpPr>
        <p:spPr bwMode="auto">
          <a:xfrm>
            <a:off x="2057400" y="3124200"/>
            <a:ext cx="1219200" cy="0"/>
          </a:xfrm>
          <a:prstGeom prst="line">
            <a:avLst/>
          </a:prstGeom>
          <a:noFill/>
          <a:ln w="63500">
            <a:solidFill>
              <a:schemeClr val="tx1"/>
            </a:solidFill>
            <a:round/>
            <a:headEnd/>
            <a:tailEnd type="triangle" w="med" len="med"/>
          </a:ln>
        </p:spPr>
        <p:txBody>
          <a:bodyPr/>
          <a:lstStyle/>
          <a:p>
            <a:endParaRPr lang="en-US"/>
          </a:p>
        </p:txBody>
      </p:sp>
      <p:sp>
        <p:nvSpPr>
          <p:cNvPr id="7" name="Line 10"/>
          <p:cNvSpPr>
            <a:spLocks noChangeShapeType="1"/>
          </p:cNvSpPr>
          <p:nvPr/>
        </p:nvSpPr>
        <p:spPr bwMode="auto">
          <a:xfrm>
            <a:off x="5029200" y="3124200"/>
            <a:ext cx="1143000" cy="0"/>
          </a:xfrm>
          <a:prstGeom prst="line">
            <a:avLst/>
          </a:prstGeom>
          <a:noFill/>
          <a:ln w="63500">
            <a:solidFill>
              <a:schemeClr val="tx1"/>
            </a:solidFill>
            <a:round/>
            <a:headEnd/>
            <a:tailEnd type="triangle" w="med" len="med"/>
          </a:ln>
        </p:spPr>
        <p:txBody>
          <a:bodyPr/>
          <a:lstStyle/>
          <a:p>
            <a:endParaRPr lang="en-US"/>
          </a:p>
        </p:txBody>
      </p:sp>
      <p:sp>
        <p:nvSpPr>
          <p:cNvPr id="8" name="Text Box 11"/>
          <p:cNvSpPr txBox="1">
            <a:spLocks noChangeArrowheads="1"/>
          </p:cNvSpPr>
          <p:nvPr/>
        </p:nvSpPr>
        <p:spPr bwMode="auto">
          <a:xfrm>
            <a:off x="533400" y="2514600"/>
            <a:ext cx="1371600" cy="1604963"/>
          </a:xfrm>
          <a:prstGeom prst="rect">
            <a:avLst/>
          </a:prstGeom>
          <a:noFill/>
          <a:ln w="9525">
            <a:noFill/>
            <a:miter lim="800000"/>
            <a:headEnd/>
            <a:tailEnd/>
          </a:ln>
        </p:spPr>
        <p:txBody>
          <a:bodyPr>
            <a:spAutoFit/>
          </a:bodyPr>
          <a:lstStyle/>
          <a:p>
            <a:pPr>
              <a:spcBef>
                <a:spcPct val="50000"/>
              </a:spcBef>
              <a:buFontTx/>
              <a:buChar char="-"/>
            </a:pPr>
            <a:r>
              <a:rPr lang="en-US" dirty="0">
                <a:solidFill>
                  <a:schemeClr val="bg1">
                    <a:lumMod val="95000"/>
                    <a:lumOff val="5000"/>
                  </a:schemeClr>
                </a:solidFill>
              </a:rPr>
              <a:t>Whining</a:t>
            </a:r>
          </a:p>
          <a:p>
            <a:pPr>
              <a:spcBef>
                <a:spcPct val="50000"/>
              </a:spcBef>
              <a:buFontTx/>
              <a:buChar char="-"/>
            </a:pPr>
            <a:r>
              <a:rPr lang="en-US" dirty="0">
                <a:solidFill>
                  <a:schemeClr val="bg1">
                    <a:lumMod val="95000"/>
                    <a:lumOff val="5000"/>
                  </a:schemeClr>
                </a:solidFill>
              </a:rPr>
              <a:t>Crying</a:t>
            </a:r>
          </a:p>
          <a:p>
            <a:pPr>
              <a:spcBef>
                <a:spcPct val="50000"/>
              </a:spcBef>
              <a:buFontTx/>
              <a:buChar char="-"/>
            </a:pPr>
            <a:r>
              <a:rPr lang="en-US" dirty="0">
                <a:solidFill>
                  <a:schemeClr val="bg1">
                    <a:lumMod val="95000"/>
                    <a:lumOff val="5000"/>
                  </a:schemeClr>
                </a:solidFill>
              </a:rPr>
              <a:t>Pouting</a:t>
            </a:r>
          </a:p>
          <a:p>
            <a:pPr>
              <a:spcBef>
                <a:spcPct val="50000"/>
              </a:spcBef>
              <a:buFontTx/>
              <a:buChar char="-"/>
            </a:pPr>
            <a:endParaRPr lang="en-US" dirty="0"/>
          </a:p>
        </p:txBody>
      </p:sp>
      <p:sp>
        <p:nvSpPr>
          <p:cNvPr id="9" name="Rectangle 13"/>
          <p:cNvSpPr>
            <a:spLocks noChangeArrowheads="1"/>
          </p:cNvSpPr>
          <p:nvPr/>
        </p:nvSpPr>
        <p:spPr bwMode="auto">
          <a:xfrm>
            <a:off x="533400" y="1905000"/>
            <a:ext cx="1371600" cy="2743200"/>
          </a:xfrm>
          <a:prstGeom prst="rect">
            <a:avLst/>
          </a:prstGeom>
          <a:noFill/>
          <a:ln w="38100">
            <a:solidFill>
              <a:schemeClr val="tx1"/>
            </a:solidFill>
            <a:miter lim="800000"/>
            <a:headEnd/>
            <a:tailEnd/>
          </a:ln>
        </p:spPr>
        <p:txBody>
          <a:bodyPr wrap="none" anchor="ctr"/>
          <a:lstStyle/>
          <a:p>
            <a:pPr eaLnBrk="0" hangingPunct="0"/>
            <a:endParaRPr lang="en-CA"/>
          </a:p>
        </p:txBody>
      </p:sp>
      <p:sp>
        <p:nvSpPr>
          <p:cNvPr id="10" name="Text Box 14"/>
          <p:cNvSpPr txBox="1">
            <a:spLocks noChangeArrowheads="1"/>
          </p:cNvSpPr>
          <p:nvPr/>
        </p:nvSpPr>
        <p:spPr bwMode="auto">
          <a:xfrm>
            <a:off x="3505200" y="2438400"/>
            <a:ext cx="1447800" cy="2430463"/>
          </a:xfrm>
          <a:prstGeom prst="rect">
            <a:avLst/>
          </a:prstGeom>
          <a:noFill/>
          <a:ln w="9525">
            <a:noFill/>
            <a:miter lim="800000"/>
            <a:headEnd/>
            <a:tailEnd/>
          </a:ln>
        </p:spPr>
        <p:txBody>
          <a:bodyPr>
            <a:spAutoFit/>
          </a:bodyPr>
          <a:lstStyle/>
          <a:p>
            <a:pPr>
              <a:spcBef>
                <a:spcPct val="50000"/>
              </a:spcBef>
              <a:buFontTx/>
              <a:buChar char="-"/>
            </a:pPr>
            <a:r>
              <a:rPr lang="en-US" dirty="0">
                <a:solidFill>
                  <a:schemeClr val="bg1">
                    <a:lumMod val="95000"/>
                    <a:lumOff val="5000"/>
                  </a:schemeClr>
                </a:solidFill>
              </a:rPr>
              <a:t>Spitting</a:t>
            </a:r>
          </a:p>
          <a:p>
            <a:pPr>
              <a:spcBef>
                <a:spcPct val="50000"/>
              </a:spcBef>
              <a:buFontTx/>
              <a:buChar char="-"/>
            </a:pPr>
            <a:r>
              <a:rPr lang="en-US" dirty="0">
                <a:solidFill>
                  <a:schemeClr val="bg1">
                    <a:lumMod val="95000"/>
                    <a:lumOff val="5000"/>
                  </a:schemeClr>
                </a:solidFill>
              </a:rPr>
              <a:t>Biting</a:t>
            </a:r>
          </a:p>
          <a:p>
            <a:pPr>
              <a:spcBef>
                <a:spcPct val="50000"/>
              </a:spcBef>
              <a:buFontTx/>
              <a:buChar char="-"/>
            </a:pPr>
            <a:r>
              <a:rPr lang="en-US" dirty="0">
                <a:solidFill>
                  <a:schemeClr val="bg1">
                    <a:lumMod val="95000"/>
                    <a:lumOff val="5000"/>
                  </a:schemeClr>
                </a:solidFill>
              </a:rPr>
              <a:t>Running</a:t>
            </a:r>
          </a:p>
          <a:p>
            <a:pPr>
              <a:spcBef>
                <a:spcPct val="50000"/>
              </a:spcBef>
              <a:buFontTx/>
              <a:buChar char="-"/>
            </a:pPr>
            <a:r>
              <a:rPr lang="en-US" dirty="0">
                <a:solidFill>
                  <a:schemeClr val="bg1">
                    <a:lumMod val="95000"/>
                    <a:lumOff val="5000"/>
                  </a:schemeClr>
                </a:solidFill>
              </a:rPr>
              <a:t>Screaming</a:t>
            </a:r>
          </a:p>
          <a:p>
            <a:pPr>
              <a:spcBef>
                <a:spcPct val="50000"/>
              </a:spcBef>
              <a:buFontTx/>
              <a:buChar char="-"/>
            </a:pPr>
            <a:r>
              <a:rPr lang="en-US" dirty="0">
                <a:solidFill>
                  <a:schemeClr val="bg1">
                    <a:lumMod val="95000"/>
                    <a:lumOff val="5000"/>
                  </a:schemeClr>
                </a:solidFill>
              </a:rPr>
              <a:t>Swearing</a:t>
            </a:r>
          </a:p>
          <a:p>
            <a:pPr>
              <a:spcBef>
                <a:spcPct val="50000"/>
              </a:spcBef>
              <a:buFontTx/>
              <a:buChar char="-"/>
            </a:pPr>
            <a:endParaRPr lang="en-US" dirty="0"/>
          </a:p>
        </p:txBody>
      </p:sp>
      <p:sp>
        <p:nvSpPr>
          <p:cNvPr id="11" name="Rectangle 15"/>
          <p:cNvSpPr>
            <a:spLocks noChangeArrowheads="1"/>
          </p:cNvSpPr>
          <p:nvPr/>
        </p:nvSpPr>
        <p:spPr bwMode="auto">
          <a:xfrm>
            <a:off x="3429000" y="1905000"/>
            <a:ext cx="1447800" cy="2743200"/>
          </a:xfrm>
          <a:prstGeom prst="rect">
            <a:avLst/>
          </a:prstGeom>
          <a:noFill/>
          <a:ln w="38100">
            <a:solidFill>
              <a:schemeClr val="tx1"/>
            </a:solidFill>
            <a:miter lim="800000"/>
            <a:headEnd/>
            <a:tailEnd/>
          </a:ln>
        </p:spPr>
        <p:txBody>
          <a:bodyPr wrap="none" anchor="ctr"/>
          <a:lstStyle/>
          <a:p>
            <a:pPr eaLnBrk="0" hangingPunct="0"/>
            <a:endParaRPr lang="en-CA"/>
          </a:p>
        </p:txBody>
      </p:sp>
      <p:sp>
        <p:nvSpPr>
          <p:cNvPr id="12" name="Text Box 16"/>
          <p:cNvSpPr txBox="1">
            <a:spLocks noChangeArrowheads="1"/>
          </p:cNvSpPr>
          <p:nvPr/>
        </p:nvSpPr>
        <p:spPr bwMode="auto">
          <a:xfrm>
            <a:off x="6477000" y="2286000"/>
            <a:ext cx="1219200" cy="2430463"/>
          </a:xfrm>
          <a:prstGeom prst="rect">
            <a:avLst/>
          </a:prstGeom>
          <a:noFill/>
          <a:ln w="9525">
            <a:noFill/>
            <a:miter lim="800000"/>
            <a:headEnd/>
            <a:tailEnd/>
          </a:ln>
        </p:spPr>
        <p:txBody>
          <a:bodyPr>
            <a:spAutoFit/>
          </a:bodyPr>
          <a:lstStyle/>
          <a:p>
            <a:pPr>
              <a:spcBef>
                <a:spcPct val="50000"/>
              </a:spcBef>
              <a:buFontTx/>
              <a:buChar char="-"/>
            </a:pPr>
            <a:r>
              <a:rPr lang="en-US" dirty="0">
                <a:solidFill>
                  <a:schemeClr val="bg1">
                    <a:lumMod val="95000"/>
                    <a:lumOff val="5000"/>
                  </a:schemeClr>
                </a:solidFill>
              </a:rPr>
              <a:t>Cutting</a:t>
            </a:r>
          </a:p>
          <a:p>
            <a:pPr>
              <a:spcBef>
                <a:spcPct val="50000"/>
              </a:spcBef>
              <a:buFontTx/>
              <a:buChar char="-"/>
            </a:pPr>
            <a:r>
              <a:rPr lang="en-US" dirty="0">
                <a:solidFill>
                  <a:schemeClr val="bg1">
                    <a:lumMod val="95000"/>
                    <a:lumOff val="5000"/>
                  </a:schemeClr>
                </a:solidFill>
              </a:rPr>
              <a:t>Stabbing</a:t>
            </a:r>
          </a:p>
          <a:p>
            <a:pPr>
              <a:spcBef>
                <a:spcPct val="50000"/>
              </a:spcBef>
              <a:buFontTx/>
              <a:buChar char="-"/>
            </a:pPr>
            <a:r>
              <a:rPr lang="en-US" dirty="0">
                <a:solidFill>
                  <a:schemeClr val="bg1">
                    <a:lumMod val="95000"/>
                    <a:lumOff val="5000"/>
                  </a:schemeClr>
                </a:solidFill>
              </a:rPr>
              <a:t>Shooting</a:t>
            </a:r>
          </a:p>
          <a:p>
            <a:pPr>
              <a:spcBef>
                <a:spcPct val="50000"/>
              </a:spcBef>
              <a:buFontTx/>
              <a:buChar char="-"/>
            </a:pPr>
            <a:r>
              <a:rPr lang="en-US" dirty="0">
                <a:solidFill>
                  <a:schemeClr val="bg1">
                    <a:lumMod val="95000"/>
                    <a:lumOff val="5000"/>
                  </a:schemeClr>
                </a:solidFill>
              </a:rPr>
              <a:t>Drugs</a:t>
            </a:r>
          </a:p>
          <a:p>
            <a:pPr>
              <a:spcBef>
                <a:spcPct val="50000"/>
              </a:spcBef>
              <a:buFontTx/>
              <a:buChar char="-"/>
            </a:pPr>
            <a:endParaRPr lang="en-US" dirty="0"/>
          </a:p>
          <a:p>
            <a:pPr>
              <a:spcBef>
                <a:spcPct val="50000"/>
              </a:spcBef>
              <a:buFontTx/>
              <a:buChar char="-"/>
            </a:pPr>
            <a:endParaRPr lang="en-US" dirty="0"/>
          </a:p>
        </p:txBody>
      </p:sp>
      <p:sp>
        <p:nvSpPr>
          <p:cNvPr id="13" name="Rectangle 17"/>
          <p:cNvSpPr>
            <a:spLocks noChangeArrowheads="1"/>
          </p:cNvSpPr>
          <p:nvPr/>
        </p:nvSpPr>
        <p:spPr bwMode="auto">
          <a:xfrm>
            <a:off x="6400800" y="1905000"/>
            <a:ext cx="1371600" cy="2743200"/>
          </a:xfrm>
          <a:prstGeom prst="rect">
            <a:avLst/>
          </a:prstGeom>
          <a:noFill/>
          <a:ln w="38100">
            <a:solidFill>
              <a:schemeClr val="tx1"/>
            </a:solidFill>
            <a:miter lim="800000"/>
            <a:headEnd/>
            <a:tailEnd/>
          </a:ln>
        </p:spPr>
        <p:txBody>
          <a:bodyPr wrap="none" anchor="ctr"/>
          <a:lstStyle/>
          <a:p>
            <a:pPr eaLnBrk="0" hangingPunct="0"/>
            <a:endParaRPr lang="en-CA"/>
          </a:p>
        </p:txBody>
      </p:sp>
      <p:sp>
        <p:nvSpPr>
          <p:cNvPr id="14" name="Text Box 18"/>
          <p:cNvSpPr txBox="1">
            <a:spLocks noChangeArrowheads="1"/>
          </p:cNvSpPr>
          <p:nvPr/>
        </p:nvSpPr>
        <p:spPr bwMode="auto">
          <a:xfrm>
            <a:off x="533400" y="5181600"/>
            <a:ext cx="16764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“Lucky”</a:t>
            </a:r>
          </a:p>
        </p:txBody>
      </p:sp>
      <p:sp>
        <p:nvSpPr>
          <p:cNvPr id="15" name="Text Box 19"/>
          <p:cNvSpPr txBox="1">
            <a:spLocks noChangeArrowheads="1"/>
          </p:cNvSpPr>
          <p:nvPr/>
        </p:nvSpPr>
        <p:spPr bwMode="auto">
          <a:xfrm>
            <a:off x="6400800" y="5105400"/>
            <a:ext cx="20574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FF0000"/>
                </a:solidFill>
              </a:rPr>
              <a:t>“</a:t>
            </a:r>
            <a:r>
              <a:rPr lang="en-US" sz="2800" dirty="0" smtClean="0">
                <a:solidFill>
                  <a:srgbClr val="FF0000"/>
                </a:solidFill>
              </a:rPr>
              <a:t>Unlucky”</a:t>
            </a:r>
            <a:endParaRPr lang="en-US" sz="2800" dirty="0">
              <a:solidFill>
                <a:srgbClr val="FF0000"/>
              </a:solidFill>
            </a:endParaRPr>
          </a:p>
        </p:txBody>
      </p:sp>
      <p:sp>
        <p:nvSpPr>
          <p:cNvPr id="16" name="Line 20"/>
          <p:cNvSpPr>
            <a:spLocks noChangeShapeType="1"/>
          </p:cNvSpPr>
          <p:nvPr/>
        </p:nvSpPr>
        <p:spPr bwMode="auto">
          <a:xfrm>
            <a:off x="1905000" y="5486400"/>
            <a:ext cx="4572000" cy="0"/>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compliance a choice?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lumMod val="95000"/>
                    <a:lumOff val="5000"/>
                  </a:schemeClr>
                </a:solidFill>
              </a:rPr>
              <a:t>Example: </a:t>
            </a:r>
          </a:p>
          <a:p>
            <a:r>
              <a:rPr lang="en-US" dirty="0" smtClean="0">
                <a:solidFill>
                  <a:schemeClr val="bg1">
                    <a:lumMod val="95000"/>
                    <a:lumOff val="5000"/>
                  </a:schemeClr>
                </a:solidFill>
              </a:rPr>
              <a:t>Have you ever said…or heard somebody say…</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 “He always has to have his way, he is such a sore loser and he chose not to cooperate when he threw the game pieces on the floor!”</a:t>
            </a:r>
          </a:p>
          <a:p>
            <a:endParaRPr lang="en-US" dirty="0" smtClean="0">
              <a:solidFill>
                <a:schemeClr val="bg1">
                  <a:lumMod val="95000"/>
                  <a:lumOff val="5000"/>
                </a:schemeClr>
              </a:solidFill>
            </a:endParaRPr>
          </a:p>
          <a:p>
            <a:r>
              <a:rPr lang="en-US" dirty="0" smtClean="0">
                <a:solidFill>
                  <a:schemeClr val="bg1">
                    <a:lumMod val="95000"/>
                    <a:lumOff val="5000"/>
                  </a:schemeClr>
                </a:solidFill>
              </a:rPr>
              <a:t>“She always is in control and thinks she can get away with acting naughty to get out of doing her work so she chooses to spit and run away instead of doing what she is supposed to do.”</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do well if they can…</a:t>
            </a:r>
            <a:endParaRPr lang="en-US" dirty="0"/>
          </a:p>
        </p:txBody>
      </p:sp>
      <p:sp>
        <p:nvSpPr>
          <p:cNvPr id="3" name="Content Placeholder 2"/>
          <p:cNvSpPr>
            <a:spLocks noGrp="1"/>
          </p:cNvSpPr>
          <p:nvPr>
            <p:ph idx="1"/>
          </p:nvPr>
        </p:nvSpPr>
        <p:spPr/>
        <p:txBody>
          <a:bodyPr/>
          <a:lstStyle/>
          <a:p>
            <a:pPr algn="ctr">
              <a:buNone/>
            </a:pPr>
            <a:r>
              <a:rPr lang="en-US" dirty="0" smtClean="0">
                <a:solidFill>
                  <a:schemeClr val="bg1">
                    <a:lumMod val="95000"/>
                    <a:lumOff val="5000"/>
                  </a:schemeClr>
                </a:solidFill>
              </a:rPr>
              <a:t>…if they can’t, we adults need </a:t>
            </a:r>
          </a:p>
          <a:p>
            <a:pPr algn="ctr">
              <a:buNone/>
            </a:pPr>
            <a:r>
              <a:rPr lang="en-US" dirty="0" smtClean="0">
                <a:solidFill>
                  <a:schemeClr val="bg1">
                    <a:lumMod val="95000"/>
                    <a:lumOff val="5000"/>
                  </a:schemeClr>
                </a:solidFill>
              </a:rPr>
              <a:t>to figure out why, so we can help</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 vs. Won’t</a:t>
            </a:r>
            <a:endParaRPr lang="en-US" dirty="0"/>
          </a:p>
        </p:txBody>
      </p:sp>
      <p:sp>
        <p:nvSpPr>
          <p:cNvPr id="3" name="Content Placeholder 2"/>
          <p:cNvSpPr>
            <a:spLocks noGrp="1"/>
          </p:cNvSpPr>
          <p:nvPr>
            <p:ph idx="1"/>
          </p:nvPr>
        </p:nvSpPr>
        <p:spPr/>
        <p:txBody>
          <a:bodyPr>
            <a:normAutofit/>
          </a:bodyPr>
          <a:lstStyle/>
          <a:p>
            <a:pPr algn="ctr">
              <a:buNone/>
            </a:pPr>
            <a:r>
              <a:rPr lang="en-US" dirty="0" smtClean="0">
                <a:solidFill>
                  <a:schemeClr val="bg1">
                    <a:lumMod val="95000"/>
                    <a:lumOff val="5000"/>
                  </a:schemeClr>
                </a:solidFill>
              </a:rPr>
              <a:t>Compliance is a </a:t>
            </a:r>
            <a:r>
              <a:rPr lang="en-US" b="1" dirty="0" smtClean="0">
                <a:solidFill>
                  <a:schemeClr val="bg1">
                    <a:lumMod val="95000"/>
                    <a:lumOff val="5000"/>
                  </a:schemeClr>
                </a:solidFill>
              </a:rPr>
              <a:t>skill</a:t>
            </a:r>
            <a:r>
              <a:rPr lang="en-US" dirty="0" smtClean="0">
                <a:solidFill>
                  <a:schemeClr val="bg1">
                    <a:lumMod val="95000"/>
                    <a:lumOff val="5000"/>
                  </a:schemeClr>
                </a:solidFill>
              </a:rPr>
              <a:t> NOT a choice</a:t>
            </a:r>
          </a:p>
          <a:p>
            <a:pPr algn="ctr">
              <a:buNone/>
            </a:pPr>
            <a:endParaRPr lang="en-US" dirty="0" smtClean="0">
              <a:solidFill>
                <a:schemeClr val="bg1">
                  <a:lumMod val="95000"/>
                  <a:lumOff val="5000"/>
                </a:schemeClr>
              </a:solidFill>
            </a:endParaRPr>
          </a:p>
          <a:p>
            <a:pPr algn="ctr">
              <a:buNone/>
            </a:pPr>
            <a:r>
              <a:rPr lang="en-US" dirty="0" smtClean="0">
                <a:solidFill>
                  <a:schemeClr val="bg1">
                    <a:lumMod val="95000"/>
                    <a:lumOff val="5000"/>
                  </a:schemeClr>
                </a:solidFill>
              </a:rPr>
              <a:t>You may need to </a:t>
            </a:r>
            <a:r>
              <a:rPr lang="en-US" b="1" dirty="0" smtClean="0">
                <a:solidFill>
                  <a:schemeClr val="bg1">
                    <a:lumMod val="95000"/>
                    <a:lumOff val="5000"/>
                  </a:schemeClr>
                </a:solidFill>
              </a:rPr>
              <a:t>teach</a:t>
            </a:r>
            <a:r>
              <a:rPr lang="en-US" dirty="0" smtClean="0">
                <a:solidFill>
                  <a:schemeClr val="bg1">
                    <a:lumMod val="95000"/>
                    <a:lumOff val="5000"/>
                  </a:schemeClr>
                </a:solidFill>
              </a:rPr>
              <a:t> them how to make choices to help gain compliance…</a:t>
            </a:r>
          </a:p>
          <a:p>
            <a:pPr algn="ctr">
              <a:buNone/>
            </a:pPr>
            <a:endParaRPr lang="en-US" dirty="0" smtClean="0">
              <a:solidFill>
                <a:schemeClr val="bg1">
                  <a:lumMod val="95000"/>
                  <a:lumOff val="5000"/>
                </a:schemeClr>
              </a:solidFill>
            </a:endParaRPr>
          </a:p>
          <a:p>
            <a:pPr algn="ctr">
              <a:buNone/>
            </a:pPr>
            <a:r>
              <a:rPr lang="en-US" dirty="0" smtClean="0">
                <a:solidFill>
                  <a:schemeClr val="bg1">
                    <a:lumMod val="95000"/>
                    <a:lumOff val="5000"/>
                  </a:schemeClr>
                </a:solidFill>
              </a:rPr>
              <a:t>You may use choices to help gain compliance…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your thinking</a:t>
            </a:r>
            <a:endParaRPr lang="en-US" dirty="0"/>
          </a:p>
        </p:txBody>
      </p:sp>
      <p:sp>
        <p:nvSpPr>
          <p:cNvPr id="3" name="Content Placeholder 2"/>
          <p:cNvSpPr>
            <a:spLocks noGrp="1"/>
          </p:cNvSpPr>
          <p:nvPr>
            <p:ph idx="1"/>
          </p:nvPr>
        </p:nvSpPr>
        <p:spPr/>
        <p:txBody>
          <a:bodyPr/>
          <a:lstStyle/>
          <a:p>
            <a:endParaRPr lang="en-US"/>
          </a:p>
        </p:txBody>
      </p:sp>
      <p:pic>
        <p:nvPicPr>
          <p:cNvPr id="181250" name="Picture 2" descr="rglenses3.jpg"/>
          <p:cNvPicPr>
            <a:picLocks noChangeAspect="1" noChangeArrowheads="1"/>
          </p:cNvPicPr>
          <p:nvPr/>
        </p:nvPicPr>
        <p:blipFill>
          <a:blip r:embed="rId2" cstate="print"/>
          <a:srcRect/>
          <a:stretch>
            <a:fillRect/>
          </a:stretch>
        </p:blipFill>
        <p:spPr bwMode="auto">
          <a:xfrm>
            <a:off x="1676400" y="1752600"/>
            <a:ext cx="6268724" cy="48179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 vs. Won’t</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95000"/>
                    <a:lumOff val="5000"/>
                  </a:schemeClr>
                </a:solidFill>
              </a:rPr>
              <a:t>What if…</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“He didn’t have the skills to handle his frustration when he was losing a game and he couldn’t keep his emotions together, therefore he threw the pieces on the floor.”</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“She didn’t have the skills to say she didn’t understand the directions and she spit and ran away instead?”  </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Can’t vs. Won’t when we are using CPS </a:t>
            </a:r>
            <a:r>
              <a:rPr lang="en-US" sz="3600" dirty="0" err="1" smtClean="0"/>
              <a:t>vs</a:t>
            </a:r>
            <a:r>
              <a:rPr lang="en-US" sz="3600" dirty="0" smtClean="0"/>
              <a:t> Common Behavioral Thinking</a:t>
            </a:r>
            <a:endParaRPr lang="en-US" sz="3600" dirty="0"/>
          </a:p>
        </p:txBody>
      </p:sp>
      <p:sp>
        <p:nvSpPr>
          <p:cNvPr id="3" name="Content Placeholder 2"/>
          <p:cNvSpPr>
            <a:spLocks noGrp="1"/>
          </p:cNvSpPr>
          <p:nvPr>
            <p:ph idx="1"/>
          </p:nvPr>
        </p:nvSpPr>
        <p:spPr/>
        <p:txBody>
          <a:bodyPr>
            <a:normAutofit lnSpcReduction="10000"/>
          </a:bodyPr>
          <a:lstStyle/>
          <a:p>
            <a:endParaRPr lang="en-US" b="1" dirty="0" smtClean="0"/>
          </a:p>
          <a:p>
            <a:r>
              <a:rPr lang="en-US" dirty="0" smtClean="0">
                <a:solidFill>
                  <a:schemeClr val="bg1">
                    <a:lumMod val="95000"/>
                    <a:lumOff val="5000"/>
                  </a:schemeClr>
                </a:solidFill>
              </a:rPr>
              <a:t>When we think “</a:t>
            </a:r>
            <a:r>
              <a:rPr lang="en-US" b="1" dirty="0" smtClean="0">
                <a:solidFill>
                  <a:schemeClr val="bg1">
                    <a:lumMod val="95000"/>
                    <a:lumOff val="5000"/>
                  </a:schemeClr>
                </a:solidFill>
              </a:rPr>
              <a:t>won’t</a:t>
            </a:r>
            <a:r>
              <a:rPr lang="en-US" dirty="0" smtClean="0">
                <a:solidFill>
                  <a:schemeClr val="bg1">
                    <a:lumMod val="95000"/>
                    <a:lumOff val="5000"/>
                  </a:schemeClr>
                </a:solidFill>
              </a:rPr>
              <a:t>” we think “</a:t>
            </a:r>
            <a:r>
              <a:rPr lang="en-US" b="1" dirty="0" smtClean="0">
                <a:solidFill>
                  <a:schemeClr val="bg1">
                    <a:lumMod val="95000"/>
                    <a:lumOff val="5000"/>
                  </a:schemeClr>
                </a:solidFill>
              </a:rPr>
              <a:t>active noncompliance</a:t>
            </a:r>
            <a:r>
              <a:rPr lang="en-US" dirty="0" smtClean="0">
                <a:solidFill>
                  <a:schemeClr val="bg1">
                    <a:lumMod val="95000"/>
                    <a:lumOff val="5000"/>
                  </a:schemeClr>
                </a:solidFill>
              </a:rPr>
              <a:t>” and we tend to go to “</a:t>
            </a:r>
            <a:r>
              <a:rPr lang="en-US" b="1" dirty="0" smtClean="0">
                <a:solidFill>
                  <a:schemeClr val="bg1">
                    <a:lumMod val="95000"/>
                    <a:lumOff val="5000"/>
                  </a:schemeClr>
                </a:solidFill>
              </a:rPr>
              <a:t>punishment</a:t>
            </a:r>
            <a:r>
              <a:rPr lang="en-US" dirty="0" smtClean="0">
                <a:solidFill>
                  <a:schemeClr val="bg1">
                    <a:lumMod val="95000"/>
                    <a:lumOff val="5000"/>
                  </a:schemeClr>
                </a:solidFill>
              </a:rPr>
              <a:t>” or “</a:t>
            </a:r>
            <a:r>
              <a:rPr lang="en-US" b="1" dirty="0" smtClean="0">
                <a:solidFill>
                  <a:schemeClr val="bg1">
                    <a:lumMod val="95000"/>
                    <a:lumOff val="5000"/>
                  </a:schemeClr>
                </a:solidFill>
              </a:rPr>
              <a:t>motivation</a:t>
            </a:r>
            <a:r>
              <a:rPr lang="en-US" dirty="0" smtClean="0">
                <a:solidFill>
                  <a:schemeClr val="bg1">
                    <a:lumMod val="95000"/>
                    <a:lumOff val="5000"/>
                  </a:schemeClr>
                </a:solidFill>
              </a:rPr>
              <a:t>” to change behavior.</a:t>
            </a:r>
          </a:p>
          <a:p>
            <a:endParaRPr lang="en-US" dirty="0" smtClean="0"/>
          </a:p>
          <a:p>
            <a:r>
              <a:rPr lang="en-US" dirty="0" smtClean="0">
                <a:solidFill>
                  <a:schemeClr val="bg1">
                    <a:lumMod val="95000"/>
                    <a:lumOff val="5000"/>
                  </a:schemeClr>
                </a:solidFill>
              </a:rPr>
              <a:t>When we think “</a:t>
            </a:r>
            <a:r>
              <a:rPr lang="en-US" b="1" dirty="0" smtClean="0">
                <a:solidFill>
                  <a:schemeClr val="bg1">
                    <a:lumMod val="95000"/>
                    <a:lumOff val="5000"/>
                  </a:schemeClr>
                </a:solidFill>
              </a:rPr>
              <a:t>can’t</a:t>
            </a:r>
            <a:r>
              <a:rPr lang="en-US" dirty="0" smtClean="0">
                <a:solidFill>
                  <a:schemeClr val="bg1">
                    <a:lumMod val="95000"/>
                    <a:lumOff val="5000"/>
                  </a:schemeClr>
                </a:solidFill>
              </a:rPr>
              <a:t>” we think “</a:t>
            </a:r>
            <a:r>
              <a:rPr lang="en-US" b="1" dirty="0" smtClean="0">
                <a:solidFill>
                  <a:schemeClr val="bg1">
                    <a:lumMod val="95000"/>
                    <a:lumOff val="5000"/>
                  </a:schemeClr>
                </a:solidFill>
              </a:rPr>
              <a:t>lagging skills</a:t>
            </a:r>
            <a:r>
              <a:rPr lang="en-US" dirty="0" smtClean="0">
                <a:solidFill>
                  <a:schemeClr val="bg1">
                    <a:lumMod val="95000"/>
                    <a:lumOff val="5000"/>
                  </a:schemeClr>
                </a:solidFill>
              </a:rPr>
              <a:t>” and we tend to change behavior through “</a:t>
            </a:r>
            <a:r>
              <a:rPr lang="en-US" b="1" dirty="0" smtClean="0">
                <a:solidFill>
                  <a:schemeClr val="bg1">
                    <a:lumMod val="95000"/>
                    <a:lumOff val="5000"/>
                  </a:schemeClr>
                </a:solidFill>
              </a:rPr>
              <a:t>teaching</a:t>
            </a:r>
            <a:r>
              <a:rPr lang="en-US" dirty="0" smtClean="0">
                <a:solidFill>
                  <a:schemeClr val="bg1">
                    <a:lumMod val="95000"/>
                    <a:lumOff val="5000"/>
                  </a:schemeClr>
                </a:solidFill>
              </a:rPr>
              <a:t>” coupled with “</a:t>
            </a:r>
            <a:r>
              <a:rPr lang="en-US" b="1" dirty="0" smtClean="0">
                <a:solidFill>
                  <a:schemeClr val="bg1">
                    <a:lumMod val="95000"/>
                    <a:lumOff val="5000"/>
                  </a:schemeClr>
                </a:solidFill>
              </a:rPr>
              <a:t>modification of expectations.</a:t>
            </a:r>
            <a:r>
              <a:rPr lang="en-US" dirty="0" smtClean="0">
                <a:solidFill>
                  <a:schemeClr val="bg1">
                    <a:lumMod val="95000"/>
                    <a:lumOff val="5000"/>
                  </a:schemeClr>
                </a:solidFill>
              </a:rPr>
              <a:t>”</a:t>
            </a:r>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762000" y="19050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we adopt the philosophy</a:t>
            </a:r>
            <a:br>
              <a:rPr lang="en-US" dirty="0" smtClean="0"/>
            </a:br>
            <a:r>
              <a:rPr lang="en-US" dirty="0" smtClean="0"/>
              <a:t>“Kids do well if they can”</a:t>
            </a:r>
            <a:endParaRPr lang="en-US" dirty="0"/>
          </a:p>
        </p:txBody>
      </p:sp>
      <p:sp>
        <p:nvSpPr>
          <p:cNvPr id="3" name="Content Placeholder 2"/>
          <p:cNvSpPr>
            <a:spLocks noGrp="1"/>
          </p:cNvSpPr>
          <p:nvPr>
            <p:ph idx="1"/>
          </p:nvPr>
        </p:nvSpPr>
        <p:spPr>
          <a:xfrm>
            <a:off x="457200" y="2514600"/>
            <a:ext cx="8229600" cy="3611563"/>
          </a:xfrm>
        </p:spPr>
        <p:txBody>
          <a:bodyPr>
            <a:normAutofit/>
          </a:bodyPr>
          <a:lstStyle/>
          <a:p>
            <a:r>
              <a:rPr lang="en-US" dirty="0" smtClean="0">
                <a:solidFill>
                  <a:schemeClr val="bg1">
                    <a:lumMod val="95000"/>
                    <a:lumOff val="5000"/>
                  </a:schemeClr>
                </a:solidFill>
              </a:rPr>
              <a:t>Then we offer a much more compassionate and empathetic view of the child’s world.</a:t>
            </a:r>
          </a:p>
          <a:p>
            <a:endParaRPr lang="en-US" dirty="0" smtClean="0">
              <a:solidFill>
                <a:schemeClr val="bg1">
                  <a:lumMod val="95000"/>
                  <a:lumOff val="5000"/>
                </a:schemeClr>
              </a:solidFill>
            </a:endParaRPr>
          </a:p>
          <a:p>
            <a:r>
              <a:rPr lang="en-US" dirty="0" smtClean="0">
                <a:solidFill>
                  <a:schemeClr val="bg1">
                    <a:lumMod val="95000"/>
                    <a:lumOff val="5000"/>
                  </a:schemeClr>
                </a:solidFill>
              </a:rPr>
              <a:t>Then we offer a teaching model then we are in a place where we can help a child succeed,  learn, develop relationships, problem solving, and communication skills.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intervention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lumMod val="95000"/>
                    <a:lumOff val="5000"/>
                  </a:schemeClr>
                </a:solidFill>
              </a:rPr>
              <a:t>Let’s not try to motivate them to do more of the skills they don’t have…if you have a reward system that works you may still use it.</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Let’s find out which skills they are lagging in</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Then lets teach them the skills</a:t>
            </a:r>
          </a:p>
          <a:p>
            <a:endParaRPr lang="en-US" dirty="0" smtClean="0">
              <a:solidFill>
                <a:schemeClr val="bg1">
                  <a:lumMod val="95000"/>
                  <a:lumOff val="5000"/>
                </a:schemeClr>
              </a:solidFill>
            </a:endParaRPr>
          </a:p>
          <a:p>
            <a:r>
              <a:rPr lang="en-US" dirty="0" smtClean="0">
                <a:solidFill>
                  <a:schemeClr val="bg1">
                    <a:lumMod val="95000"/>
                    <a:lumOff val="5000"/>
                  </a:schemeClr>
                </a:solidFill>
              </a:rPr>
              <a:t>Identify what the unsolved problems are</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Identify what triggers the behavior (some will be “out of the blue” many are predictable)</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Problem Solving</a:t>
            </a:r>
            <a:br>
              <a:rPr lang="en-US" dirty="0" smtClean="0"/>
            </a:br>
            <a:r>
              <a:rPr lang="en-US" dirty="0" smtClean="0"/>
              <a:t>Background</a:t>
            </a:r>
            <a:endParaRPr lang="en-US" dirty="0"/>
          </a:p>
        </p:txBody>
      </p:sp>
      <p:sp>
        <p:nvSpPr>
          <p:cNvPr id="3" name="Content Placeholder 2"/>
          <p:cNvSpPr>
            <a:spLocks noGrp="1"/>
          </p:cNvSpPr>
          <p:nvPr>
            <p:ph idx="1"/>
          </p:nvPr>
        </p:nvSpPr>
        <p:spPr/>
        <p:txBody>
          <a:bodyPr>
            <a:normAutofit fontScale="47500" lnSpcReduction="20000"/>
          </a:bodyPr>
          <a:lstStyle/>
          <a:p>
            <a:r>
              <a:rPr lang="en-US" sz="5100" dirty="0" smtClean="0">
                <a:solidFill>
                  <a:schemeClr val="bg1">
                    <a:lumMod val="95000"/>
                    <a:lumOff val="5000"/>
                  </a:schemeClr>
                </a:solidFill>
              </a:rPr>
              <a:t>If we work on the philosophy that problem behavior is related to a learning disability of inflexible thinking and cognitive processes and that kids do well if they can then….</a:t>
            </a:r>
          </a:p>
          <a:p>
            <a:endParaRPr lang="en-US" dirty="0">
              <a:solidFill>
                <a:schemeClr val="bg1">
                  <a:lumMod val="95000"/>
                  <a:lumOff val="5000"/>
                </a:schemeClr>
              </a:solidFill>
            </a:endParaRPr>
          </a:p>
          <a:p>
            <a:endParaRPr lang="en-US" dirty="0" smtClean="0">
              <a:solidFill>
                <a:schemeClr val="bg1">
                  <a:lumMod val="95000"/>
                  <a:lumOff val="5000"/>
                </a:schemeClr>
              </a:solidFill>
            </a:endParaRPr>
          </a:p>
          <a:p>
            <a:r>
              <a:rPr lang="en-US" sz="4400" dirty="0" smtClean="0">
                <a:solidFill>
                  <a:schemeClr val="bg1">
                    <a:lumMod val="95000"/>
                    <a:lumOff val="5000"/>
                  </a:schemeClr>
                </a:solidFill>
              </a:rPr>
              <a:t>We need to assess thinking skills NOT behavior</a:t>
            </a:r>
          </a:p>
          <a:p>
            <a:r>
              <a:rPr lang="en-US" sz="4400" dirty="0" smtClean="0">
                <a:solidFill>
                  <a:schemeClr val="bg1">
                    <a:lumMod val="95000"/>
                    <a:lumOff val="5000"/>
                  </a:schemeClr>
                </a:solidFill>
              </a:rPr>
              <a:t>We need to know what is going on in the child’s head that we wish wasn’t?</a:t>
            </a:r>
          </a:p>
          <a:p>
            <a:r>
              <a:rPr lang="en-US" sz="4400" dirty="0" smtClean="0">
                <a:solidFill>
                  <a:schemeClr val="bg1">
                    <a:lumMod val="95000"/>
                    <a:lumOff val="5000"/>
                  </a:schemeClr>
                </a:solidFill>
              </a:rPr>
              <a:t>We need to know what isn’t going on in the child’s head that we wish was.</a:t>
            </a:r>
          </a:p>
          <a:p>
            <a:r>
              <a:rPr lang="en-US" sz="4400" dirty="0" smtClean="0">
                <a:solidFill>
                  <a:schemeClr val="bg1">
                    <a:lumMod val="95000"/>
                    <a:lumOff val="5000"/>
                  </a:schemeClr>
                </a:solidFill>
              </a:rPr>
              <a:t>We need to have goals and a method to teach thinking skills and problem solving.</a:t>
            </a:r>
          </a:p>
          <a:p>
            <a:r>
              <a:rPr lang="en-US" sz="4400" dirty="0" smtClean="0">
                <a:solidFill>
                  <a:schemeClr val="bg1">
                    <a:lumMod val="95000"/>
                    <a:lumOff val="5000"/>
                  </a:schemeClr>
                </a:solidFill>
              </a:rPr>
              <a:t>We need to have parent involvement and understanding of Plan A,B,C and most of all consistent follow-through so the child trusts the process that there will not be imposed plan A.</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you encounter a challenging behavior</a:t>
            </a:r>
            <a:endParaRPr lang="en-US" dirty="0"/>
          </a:p>
        </p:txBody>
      </p:sp>
      <p:sp>
        <p:nvSpPr>
          <p:cNvPr id="3" name="Content Placeholder 2"/>
          <p:cNvSpPr>
            <a:spLocks noGrp="1"/>
          </p:cNvSpPr>
          <p:nvPr>
            <p:ph idx="1"/>
          </p:nvPr>
        </p:nvSpPr>
        <p:spPr/>
        <p:txBody>
          <a:bodyPr>
            <a:normAutofit/>
          </a:bodyPr>
          <a:lstStyle/>
          <a:p>
            <a:pPr algn="ctr">
              <a:buNone/>
            </a:pPr>
            <a:r>
              <a:rPr lang="en-US" sz="4400" u="sng" dirty="0" smtClean="0">
                <a:solidFill>
                  <a:schemeClr val="bg1">
                    <a:lumMod val="95000"/>
                    <a:lumOff val="5000"/>
                  </a:schemeClr>
                </a:solidFill>
              </a:rPr>
              <a:t>Remember</a:t>
            </a:r>
          </a:p>
          <a:p>
            <a:pPr algn="ctr">
              <a:buNone/>
            </a:pPr>
            <a:r>
              <a:rPr lang="en-US" sz="4400" dirty="0" smtClean="0">
                <a:solidFill>
                  <a:schemeClr val="bg1">
                    <a:lumMod val="95000"/>
                    <a:lumOff val="5000"/>
                  </a:schemeClr>
                </a:solidFill>
              </a:rPr>
              <a:t>Kids do well if they can…</a:t>
            </a:r>
          </a:p>
          <a:p>
            <a:pPr algn="ctr">
              <a:buNone/>
            </a:pPr>
            <a:r>
              <a:rPr lang="en-US" sz="4400" dirty="0" smtClean="0">
                <a:solidFill>
                  <a:schemeClr val="bg1">
                    <a:lumMod val="95000"/>
                    <a:lumOff val="5000"/>
                  </a:schemeClr>
                </a:solidFill>
              </a:rPr>
              <a:t>Behind </a:t>
            </a:r>
            <a:r>
              <a:rPr lang="en-US" sz="4400" u="sng" dirty="0" smtClean="0">
                <a:solidFill>
                  <a:schemeClr val="bg1">
                    <a:lumMod val="95000"/>
                    <a:lumOff val="5000"/>
                  </a:schemeClr>
                </a:solidFill>
              </a:rPr>
              <a:t>most</a:t>
            </a:r>
            <a:r>
              <a:rPr lang="en-US" sz="4400" dirty="0" smtClean="0">
                <a:solidFill>
                  <a:schemeClr val="bg1">
                    <a:lumMod val="95000"/>
                    <a:lumOff val="5000"/>
                  </a:schemeClr>
                </a:solidFill>
              </a:rPr>
              <a:t> challenging behavior is an unsolved problem/trigger and a skills deficit</a:t>
            </a:r>
            <a:endParaRPr lang="en-US" sz="44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Problem Solving</a:t>
            </a:r>
            <a:br>
              <a:rPr lang="en-US" dirty="0" smtClean="0"/>
            </a:br>
            <a:r>
              <a:rPr lang="en-US" dirty="0" smtClean="0"/>
              <a:t>THE APPROACH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chemeClr val="bg1">
                    <a:lumMod val="95000"/>
                    <a:lumOff val="5000"/>
                  </a:schemeClr>
                </a:solidFill>
              </a:rPr>
              <a:t>1) Complete the Thinking skills Inventory (TSI) with a team</a:t>
            </a:r>
          </a:p>
          <a:p>
            <a:r>
              <a:rPr lang="en-US" dirty="0" smtClean="0">
                <a:solidFill>
                  <a:schemeClr val="bg1">
                    <a:lumMod val="95000"/>
                    <a:lumOff val="5000"/>
                  </a:schemeClr>
                </a:solidFill>
              </a:rPr>
              <a:t>2) Identify Unsolved Problems</a:t>
            </a:r>
          </a:p>
          <a:p>
            <a:r>
              <a:rPr lang="en-US" dirty="0" smtClean="0">
                <a:solidFill>
                  <a:schemeClr val="bg1">
                    <a:lumMod val="95000"/>
                    <a:lumOff val="5000"/>
                  </a:schemeClr>
                </a:solidFill>
              </a:rPr>
              <a:t>3) Identify Triggers – Drill down to get specific</a:t>
            </a:r>
          </a:p>
          <a:p>
            <a:r>
              <a:rPr lang="en-US" dirty="0" smtClean="0">
                <a:solidFill>
                  <a:schemeClr val="bg1">
                    <a:lumMod val="95000"/>
                    <a:lumOff val="5000"/>
                  </a:schemeClr>
                </a:solidFill>
              </a:rPr>
              <a:t>4) Complete the thinking skills assessment – give examples</a:t>
            </a:r>
          </a:p>
          <a:p>
            <a:r>
              <a:rPr lang="en-US" dirty="0" smtClean="0">
                <a:solidFill>
                  <a:schemeClr val="bg1">
                    <a:lumMod val="95000"/>
                    <a:lumOff val="5000"/>
                  </a:schemeClr>
                </a:solidFill>
              </a:rPr>
              <a:t>5) Prioritize the problems you need to solve (level of harm, frequency, successful resolution, how invested is the child in resolution?)</a:t>
            </a:r>
          </a:p>
          <a:p>
            <a:r>
              <a:rPr lang="en-US" dirty="0" smtClean="0">
                <a:solidFill>
                  <a:schemeClr val="bg1">
                    <a:lumMod val="95000"/>
                    <a:lumOff val="5000"/>
                  </a:schemeClr>
                </a:solidFill>
              </a:rPr>
              <a:t>6) Work on Plan B issues, I.D. plan C, Coach parent on elimination of Plan A</a:t>
            </a:r>
          </a:p>
          <a:p>
            <a:r>
              <a:rPr lang="en-US" dirty="0" smtClean="0">
                <a:solidFill>
                  <a:schemeClr val="bg1">
                    <a:lumMod val="95000"/>
                    <a:lumOff val="5000"/>
                  </a:schemeClr>
                </a:solidFill>
              </a:rPr>
              <a:t>7) Using Plan B with strong parental support, the child/family has a reduction of problematic behaviors, the child improves lagging skills, and proactive plans are developed to help engage the child in preventative problem solving before “predictable” problems will occur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sz="3100" dirty="0" smtClean="0"/>
              <a:t>Thinking </a:t>
            </a:r>
            <a:r>
              <a:rPr lang="en-US" sz="3100" dirty="0" smtClean="0"/>
              <a:t>Skills Inventory (TSI)</a:t>
            </a:r>
            <a:br>
              <a:rPr lang="en-US" sz="3100" dirty="0" smtClean="0"/>
            </a:br>
            <a:r>
              <a:rPr lang="en-US" sz="3100" dirty="0" smtClean="0"/>
              <a:t>Assessment of Lagging</a:t>
            </a:r>
            <a:r>
              <a:rPr lang="en-US" sz="3100" b="1" dirty="0" smtClean="0"/>
              <a:t> </a:t>
            </a:r>
            <a:r>
              <a:rPr lang="en-US" sz="3100" dirty="0" smtClean="0"/>
              <a:t>Skills and Unsolved Problems (ALSUP)</a:t>
            </a:r>
            <a:endParaRPr lang="en-US" sz="3100" dirty="0"/>
          </a:p>
        </p:txBody>
      </p:sp>
      <p:sp>
        <p:nvSpPr>
          <p:cNvPr id="3" name="Content Placeholder 2"/>
          <p:cNvSpPr>
            <a:spLocks noGrp="1"/>
          </p:cNvSpPr>
          <p:nvPr>
            <p:ph idx="1"/>
          </p:nvPr>
        </p:nvSpPr>
        <p:spPr/>
        <p:txBody>
          <a:bodyPr>
            <a:normAutofit/>
          </a:bodyPr>
          <a:lstStyle/>
          <a:p>
            <a:endParaRPr lang="en-US" dirty="0" smtClean="0"/>
          </a:p>
          <a:p>
            <a:r>
              <a:rPr lang="en-US" dirty="0" smtClean="0">
                <a:solidFill>
                  <a:schemeClr val="bg1">
                    <a:lumMod val="95000"/>
                    <a:lumOff val="5000"/>
                  </a:schemeClr>
                </a:solidFill>
              </a:rPr>
              <a:t>http://thinkkids.org/ (</a:t>
            </a:r>
            <a:r>
              <a:rPr lang="en-US" dirty="0" err="1" smtClean="0">
                <a:solidFill>
                  <a:schemeClr val="bg1">
                    <a:lumMod val="95000"/>
                    <a:lumOff val="5000"/>
                  </a:schemeClr>
                </a:solidFill>
              </a:rPr>
              <a:t>Ablon</a:t>
            </a:r>
            <a:r>
              <a:rPr lang="en-US" dirty="0" smtClean="0">
                <a:solidFill>
                  <a:schemeClr val="bg1">
                    <a:lumMod val="95000"/>
                    <a:lumOff val="5000"/>
                  </a:schemeClr>
                </a:solidFill>
              </a:rPr>
              <a:t>)</a:t>
            </a:r>
          </a:p>
          <a:p>
            <a:r>
              <a:rPr lang="en-US" dirty="0" err="1" smtClean="0">
                <a:solidFill>
                  <a:schemeClr val="bg1">
                    <a:lumMod val="95000"/>
                    <a:lumOff val="5000"/>
                  </a:schemeClr>
                </a:solidFill>
              </a:rPr>
              <a:t>Likert</a:t>
            </a:r>
            <a:r>
              <a:rPr lang="en-US" dirty="0" smtClean="0">
                <a:solidFill>
                  <a:schemeClr val="bg1">
                    <a:lumMod val="95000"/>
                    <a:lumOff val="5000"/>
                  </a:schemeClr>
                </a:solidFill>
              </a:rPr>
              <a:t> scale format, </a:t>
            </a:r>
            <a:r>
              <a:rPr lang="en-US" dirty="0" err="1" smtClean="0">
                <a:solidFill>
                  <a:schemeClr val="bg1">
                    <a:lumMod val="95000"/>
                    <a:lumOff val="5000"/>
                  </a:schemeClr>
                </a:solidFill>
              </a:rPr>
              <a:t>Ablon</a:t>
            </a:r>
            <a:r>
              <a:rPr lang="en-US" dirty="0" smtClean="0">
                <a:solidFill>
                  <a:schemeClr val="bg1">
                    <a:lumMod val="95000"/>
                    <a:lumOff val="5000"/>
                  </a:schemeClr>
                </a:solidFill>
              </a:rPr>
              <a:t> (TSI) </a:t>
            </a:r>
            <a:r>
              <a:rPr lang="en-US" dirty="0" smtClean="0">
                <a:solidFill>
                  <a:srgbClr val="0070C0"/>
                </a:solidFill>
                <a:hlinkClick r:id="rId2"/>
              </a:rPr>
              <a:t>http://thinkkids.org/docs/TSI%2010-09.pdf</a:t>
            </a:r>
            <a:endParaRPr lang="en-US" dirty="0" smtClean="0">
              <a:solidFill>
                <a:srgbClr val="0070C0"/>
              </a:solidFill>
            </a:endParaRPr>
          </a:p>
          <a:p>
            <a:r>
              <a:rPr lang="en-US" dirty="0" smtClean="0">
                <a:solidFill>
                  <a:srgbClr val="0070C0"/>
                </a:solidFill>
                <a:hlinkClick r:id="rId3"/>
              </a:rPr>
              <a:t>http://www.livesinthebalance.org/</a:t>
            </a:r>
            <a:r>
              <a:rPr lang="en-US" dirty="0" smtClean="0">
                <a:solidFill>
                  <a:srgbClr val="0070C0"/>
                </a:solidFill>
              </a:rPr>
              <a:t> </a:t>
            </a:r>
            <a:r>
              <a:rPr lang="en-US" dirty="0" smtClean="0">
                <a:solidFill>
                  <a:schemeClr val="bg1">
                    <a:lumMod val="95000"/>
                    <a:lumOff val="5000"/>
                  </a:schemeClr>
                </a:solidFill>
              </a:rPr>
              <a:t>(Greene)</a:t>
            </a:r>
          </a:p>
          <a:p>
            <a:r>
              <a:rPr lang="en-US" dirty="0" smtClean="0">
                <a:solidFill>
                  <a:schemeClr val="bg1">
                    <a:lumMod val="95000"/>
                    <a:lumOff val="5000"/>
                  </a:schemeClr>
                </a:solidFill>
              </a:rPr>
              <a:t>Ross Greene </a:t>
            </a:r>
            <a:r>
              <a:rPr lang="en-US" dirty="0" err="1" smtClean="0">
                <a:solidFill>
                  <a:schemeClr val="bg1">
                    <a:lumMod val="95000"/>
                    <a:lumOff val="5000"/>
                  </a:schemeClr>
                </a:solidFill>
              </a:rPr>
              <a:t>Likert</a:t>
            </a:r>
            <a:r>
              <a:rPr lang="en-US" dirty="0" smtClean="0">
                <a:solidFill>
                  <a:schemeClr val="bg1">
                    <a:lumMod val="95000"/>
                    <a:lumOff val="5000"/>
                  </a:schemeClr>
                </a:solidFill>
              </a:rPr>
              <a:t> scale, ALSUP inventory</a:t>
            </a:r>
          </a:p>
          <a:p>
            <a:pPr>
              <a:buNone/>
            </a:pPr>
            <a:r>
              <a:rPr lang="en-US" dirty="0" smtClean="0">
                <a:solidFill>
                  <a:schemeClr val="bg1">
                    <a:lumMod val="95000"/>
                    <a:lumOff val="5000"/>
                  </a:schemeClr>
                </a:solidFill>
              </a:rPr>
              <a:t>	</a:t>
            </a:r>
            <a:r>
              <a:rPr lang="en-US" u="sng" dirty="0" smtClean="0">
                <a:solidFill>
                  <a:schemeClr val="bg1">
                    <a:lumMod val="95000"/>
                    <a:lumOff val="5000"/>
                  </a:schemeClr>
                </a:solidFill>
              </a:rPr>
              <a:t>http://www.livesinthebalance.org/sites/default/files/ALSUP-Likert-Scale-12-5-08.pdf</a:t>
            </a:r>
            <a:endParaRPr lang="en-US" u="sng"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lnSpcReduction="10000"/>
          </a:bodyPr>
          <a:lstStyle/>
          <a:p>
            <a:pPr>
              <a:buFont typeface="Wingdings" pitchFamily="2" charset="2"/>
              <a:buChar char="ü"/>
            </a:pPr>
            <a:r>
              <a:rPr lang="en-US" dirty="0" smtClean="0">
                <a:solidFill>
                  <a:schemeClr val="bg1">
                    <a:lumMod val="95000"/>
                    <a:lumOff val="5000"/>
                  </a:schemeClr>
                </a:solidFill>
              </a:rPr>
              <a:t>Kids do well if </a:t>
            </a:r>
            <a:r>
              <a:rPr lang="en-US" dirty="0" smtClean="0">
                <a:solidFill>
                  <a:schemeClr val="bg1">
                    <a:lumMod val="95000"/>
                    <a:lumOff val="5000"/>
                  </a:schemeClr>
                </a:solidFill>
              </a:rPr>
              <a:t>they can…philosophy</a:t>
            </a:r>
            <a:endParaRPr lang="en-US" dirty="0" smtClean="0">
              <a:solidFill>
                <a:schemeClr val="bg1">
                  <a:lumMod val="95000"/>
                  <a:lumOff val="5000"/>
                </a:schemeClr>
              </a:solidFill>
            </a:endParaRPr>
          </a:p>
          <a:p>
            <a:pPr>
              <a:buFont typeface="Wingdings" pitchFamily="2" charset="2"/>
              <a:buChar char="ü"/>
            </a:pPr>
            <a:r>
              <a:rPr lang="en-US" dirty="0" smtClean="0">
                <a:solidFill>
                  <a:schemeClr val="bg1">
                    <a:lumMod val="95000"/>
                    <a:lumOff val="5000"/>
                  </a:schemeClr>
                </a:solidFill>
              </a:rPr>
              <a:t>Characteristics: </a:t>
            </a:r>
            <a:r>
              <a:rPr lang="en-US" dirty="0" smtClean="0">
                <a:solidFill>
                  <a:schemeClr val="bg1">
                    <a:lumMod val="95000"/>
                    <a:lumOff val="5000"/>
                  </a:schemeClr>
                </a:solidFill>
              </a:rPr>
              <a:t>inflexible, explosive children</a:t>
            </a:r>
          </a:p>
          <a:p>
            <a:pPr>
              <a:buFont typeface="Wingdings" pitchFamily="2" charset="2"/>
              <a:buChar char="ü"/>
            </a:pPr>
            <a:r>
              <a:rPr lang="en-US" dirty="0" smtClean="0">
                <a:solidFill>
                  <a:schemeClr val="bg1">
                    <a:lumMod val="95000"/>
                    <a:lumOff val="5000"/>
                  </a:schemeClr>
                </a:solidFill>
              </a:rPr>
              <a:t>Why what we have tried may not be working</a:t>
            </a:r>
          </a:p>
          <a:p>
            <a:pPr>
              <a:buFont typeface="Wingdings" pitchFamily="2" charset="2"/>
              <a:buChar char="ü"/>
            </a:pPr>
            <a:r>
              <a:rPr lang="en-US" dirty="0" smtClean="0">
                <a:solidFill>
                  <a:schemeClr val="bg1">
                    <a:lumMod val="95000"/>
                    <a:lumOff val="5000"/>
                  </a:schemeClr>
                </a:solidFill>
              </a:rPr>
              <a:t>Can’t vs. Won’t and behavior (a new perspective)</a:t>
            </a:r>
          </a:p>
          <a:p>
            <a:pPr>
              <a:buFont typeface="Wingdings" pitchFamily="2" charset="2"/>
              <a:buChar char="ü"/>
            </a:pPr>
            <a:r>
              <a:rPr lang="en-US" dirty="0" smtClean="0">
                <a:solidFill>
                  <a:schemeClr val="bg1">
                    <a:lumMod val="95000"/>
                    <a:lumOff val="5000"/>
                  </a:schemeClr>
                </a:solidFill>
              </a:rPr>
              <a:t>Thinking Skills Inventory</a:t>
            </a:r>
          </a:p>
          <a:p>
            <a:pPr>
              <a:buFont typeface="Wingdings" pitchFamily="2" charset="2"/>
              <a:buChar char="ü"/>
            </a:pPr>
            <a:r>
              <a:rPr lang="en-US" dirty="0" smtClean="0">
                <a:solidFill>
                  <a:schemeClr val="bg1">
                    <a:lumMod val="95000"/>
                    <a:lumOff val="5000"/>
                  </a:schemeClr>
                </a:solidFill>
              </a:rPr>
              <a:t>The three Plans (A, B, C)</a:t>
            </a:r>
          </a:p>
          <a:p>
            <a:pPr>
              <a:buFont typeface="Wingdings" pitchFamily="2" charset="2"/>
              <a:buChar char="ü"/>
            </a:pPr>
            <a:r>
              <a:rPr lang="en-US" dirty="0" smtClean="0">
                <a:solidFill>
                  <a:schemeClr val="bg1">
                    <a:lumMod val="95000"/>
                    <a:lumOff val="5000"/>
                  </a:schemeClr>
                </a:solidFill>
              </a:rPr>
              <a:t>Implementing Plan B</a:t>
            </a:r>
          </a:p>
          <a:p>
            <a:pPr>
              <a:buFont typeface="Wingdings" pitchFamily="2" charset="2"/>
              <a:buChar char="ü"/>
            </a:pPr>
            <a:r>
              <a:rPr lang="en-US" dirty="0" smtClean="0">
                <a:solidFill>
                  <a:schemeClr val="bg1">
                    <a:lumMod val="95000"/>
                    <a:lumOff val="5000"/>
                  </a:schemeClr>
                </a:solidFill>
              </a:rPr>
              <a:t>Putting it all together</a:t>
            </a:r>
          </a:p>
          <a:p>
            <a:pPr>
              <a:buFont typeface="Wingdings" pitchFamily="2" charset="2"/>
              <a:buChar char="ü"/>
            </a:pPr>
            <a:r>
              <a:rPr lang="en-US" dirty="0" smtClean="0">
                <a:solidFill>
                  <a:schemeClr val="bg1">
                    <a:lumMod val="95000"/>
                    <a:lumOff val="5000"/>
                  </a:schemeClr>
                </a:solidFill>
              </a:rPr>
              <a:t>Questions and Answers</a:t>
            </a:r>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Inventory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95000"/>
                    <a:lumOff val="5000"/>
                  </a:schemeClr>
                </a:solidFill>
              </a:rPr>
              <a:t>Whether your child has an ASD diagnosis or not, the skills inventory encompasses “key lagging skills” in many children who are seen in clinics and who are receiving special education services.</a:t>
            </a:r>
          </a:p>
          <a:p>
            <a:r>
              <a:rPr lang="en-US" dirty="0" smtClean="0">
                <a:solidFill>
                  <a:schemeClr val="bg1">
                    <a:lumMod val="95000"/>
                    <a:lumOff val="5000"/>
                  </a:schemeClr>
                </a:solidFill>
              </a:rPr>
              <a:t>Your child may have difficulty with one area or all areas on the inventory.</a:t>
            </a:r>
          </a:p>
          <a:p>
            <a:r>
              <a:rPr lang="en-US" dirty="0" smtClean="0">
                <a:solidFill>
                  <a:schemeClr val="bg1">
                    <a:lumMod val="95000"/>
                    <a:lumOff val="5000"/>
                  </a:schemeClr>
                </a:solidFill>
              </a:rPr>
              <a:t>You child may be mild or severe</a:t>
            </a:r>
          </a:p>
          <a:p>
            <a:r>
              <a:rPr lang="en-US" dirty="0" smtClean="0">
                <a:solidFill>
                  <a:schemeClr val="bg1">
                    <a:lumMod val="95000"/>
                    <a:lumOff val="5000"/>
                  </a:schemeClr>
                </a:solidFill>
              </a:rPr>
              <a:t>Celebrate and utilize your child’s strengths</a:t>
            </a:r>
          </a:p>
          <a:p>
            <a:r>
              <a:rPr lang="en-US" dirty="0" smtClean="0">
                <a:solidFill>
                  <a:schemeClr val="bg1">
                    <a:lumMod val="95000"/>
                    <a:lumOff val="5000"/>
                  </a:schemeClr>
                </a:solidFill>
              </a:rPr>
              <a:t>Build upon the weaknesses</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for skill inventory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lumMod val="95000"/>
                    <a:lumOff val="5000"/>
                  </a:schemeClr>
                </a:solidFill>
              </a:rPr>
              <a:t>IEPs great source for goals and objectives</a:t>
            </a:r>
          </a:p>
          <a:p>
            <a:r>
              <a:rPr lang="en-US" dirty="0" smtClean="0">
                <a:solidFill>
                  <a:schemeClr val="bg1">
                    <a:lumMod val="95000"/>
                    <a:lumOff val="5000"/>
                  </a:schemeClr>
                </a:solidFill>
              </a:rPr>
              <a:t>Baseline data for progress monitoring</a:t>
            </a:r>
          </a:p>
          <a:p>
            <a:r>
              <a:rPr lang="en-US" dirty="0" smtClean="0">
                <a:solidFill>
                  <a:schemeClr val="bg1">
                    <a:lumMod val="95000"/>
                    <a:lumOff val="5000"/>
                  </a:schemeClr>
                </a:solidFill>
              </a:rPr>
              <a:t>Identifying potential breakdowns that may be contributors to the meltdowns that you haven’t quite figured out the causes to</a:t>
            </a:r>
          </a:p>
          <a:p>
            <a:r>
              <a:rPr lang="en-US" dirty="0" smtClean="0">
                <a:solidFill>
                  <a:schemeClr val="bg1">
                    <a:lumMod val="95000"/>
                    <a:lumOff val="5000"/>
                  </a:schemeClr>
                </a:solidFill>
              </a:rPr>
              <a:t>The trouble areas will guide your intervention</a:t>
            </a:r>
          </a:p>
          <a:p>
            <a:r>
              <a:rPr lang="en-US" dirty="0" smtClean="0">
                <a:solidFill>
                  <a:schemeClr val="bg1">
                    <a:lumMod val="95000"/>
                    <a:lumOff val="5000"/>
                  </a:schemeClr>
                </a:solidFill>
              </a:rPr>
              <a:t>Share with your community psychologist to guide programming</a:t>
            </a:r>
          </a:p>
          <a:p>
            <a:r>
              <a:rPr lang="en-US" dirty="0" smtClean="0">
                <a:solidFill>
                  <a:schemeClr val="bg1">
                    <a:lumMod val="95000"/>
                    <a:lumOff val="5000"/>
                  </a:schemeClr>
                </a:solidFill>
              </a:rPr>
              <a:t>Share with community providers (OT, PT, SLP, social workers, MDs) to give a profile of strengths and weaknesses that might not be so obvious.</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use this?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chemeClr val="bg1">
                    <a:lumMod val="95000"/>
                    <a:lumOff val="5000"/>
                  </a:schemeClr>
                </a:solidFill>
              </a:rPr>
              <a:t>It helps the adults understand…</a:t>
            </a:r>
          </a:p>
          <a:p>
            <a:pPr>
              <a:buNone/>
            </a:pPr>
            <a:endParaRPr lang="en-US" b="1" dirty="0" smtClean="0">
              <a:solidFill>
                <a:schemeClr val="bg1">
                  <a:lumMod val="95000"/>
                  <a:lumOff val="5000"/>
                </a:schemeClr>
              </a:solidFill>
            </a:endParaRPr>
          </a:p>
          <a:p>
            <a:r>
              <a:rPr lang="en-US" dirty="0" smtClean="0">
                <a:solidFill>
                  <a:schemeClr val="bg1">
                    <a:lumMod val="95000"/>
                    <a:lumOff val="5000"/>
                  </a:schemeClr>
                </a:solidFill>
              </a:rPr>
              <a:t>That a child’s behavior is a form of a </a:t>
            </a:r>
            <a:r>
              <a:rPr lang="en-US" b="1" dirty="0" smtClean="0">
                <a:solidFill>
                  <a:schemeClr val="bg1">
                    <a:lumMod val="95000"/>
                    <a:lumOff val="5000"/>
                  </a:schemeClr>
                </a:solidFill>
              </a:rPr>
              <a:t>LEARNING DISABILITY</a:t>
            </a:r>
            <a:r>
              <a:rPr lang="en-US" dirty="0" smtClean="0">
                <a:solidFill>
                  <a:schemeClr val="bg1">
                    <a:lumMod val="95000"/>
                    <a:lumOff val="5000"/>
                  </a:schemeClr>
                </a:solidFill>
              </a:rPr>
              <a:t> and NOT </a:t>
            </a:r>
            <a:r>
              <a:rPr lang="en-US" i="1" dirty="0" smtClean="0">
                <a:solidFill>
                  <a:schemeClr val="bg1">
                    <a:lumMod val="95000"/>
                    <a:lumOff val="5000"/>
                  </a:schemeClr>
                </a:solidFill>
              </a:rPr>
              <a:t>always</a:t>
            </a:r>
            <a:r>
              <a:rPr lang="en-US" dirty="0" smtClean="0">
                <a:solidFill>
                  <a:schemeClr val="bg1">
                    <a:lumMod val="95000"/>
                    <a:lumOff val="5000"/>
                  </a:schemeClr>
                </a:solidFill>
              </a:rPr>
              <a:t> intentional, goal oriented, manipulative or for attention-seeking.</a:t>
            </a:r>
          </a:p>
          <a:p>
            <a:r>
              <a:rPr lang="en-US" dirty="0" smtClean="0">
                <a:solidFill>
                  <a:schemeClr val="bg1">
                    <a:lumMod val="95000"/>
                    <a:lumOff val="5000"/>
                  </a:schemeClr>
                </a:solidFill>
              </a:rPr>
              <a:t>Identifies specific cognitive skills that need to be </a:t>
            </a:r>
            <a:r>
              <a:rPr lang="en-US" b="1" dirty="0" smtClean="0">
                <a:solidFill>
                  <a:schemeClr val="bg1">
                    <a:lumMod val="95000"/>
                    <a:lumOff val="5000"/>
                  </a:schemeClr>
                </a:solidFill>
              </a:rPr>
              <a:t>TAUGHT</a:t>
            </a:r>
          </a:p>
          <a:p>
            <a:r>
              <a:rPr lang="en-US" dirty="0" smtClean="0">
                <a:solidFill>
                  <a:schemeClr val="bg1">
                    <a:lumMod val="95000"/>
                    <a:lumOff val="5000"/>
                  </a:schemeClr>
                </a:solidFill>
              </a:rPr>
              <a:t>Why incentive programs haven’t made things better and won’t (outside of basic lessons).</a:t>
            </a:r>
          </a:p>
          <a:p>
            <a:r>
              <a:rPr lang="en-US" dirty="0" smtClean="0">
                <a:solidFill>
                  <a:schemeClr val="bg1">
                    <a:lumMod val="95000"/>
                    <a:lumOff val="5000"/>
                  </a:schemeClr>
                </a:solidFill>
              </a:rPr>
              <a:t>Why your child may need a different approach</a:t>
            </a:r>
          </a:p>
          <a:p>
            <a:r>
              <a:rPr lang="en-US" dirty="0" smtClean="0">
                <a:solidFill>
                  <a:schemeClr val="bg1">
                    <a:lumMod val="95000"/>
                    <a:lumOff val="5000"/>
                  </a:schemeClr>
                </a:solidFill>
              </a:rPr>
              <a:t>Team input, gives good baseline data and good progress monitoring information.</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Autofit/>
          </a:bodyPr>
          <a:lstStyle/>
          <a:p>
            <a:r>
              <a:rPr lang="en-US" sz="3600" dirty="0" smtClean="0"/>
              <a:t>Skills Inventory…complete on your own or better yet; with your </a:t>
            </a:r>
            <a:r>
              <a:rPr lang="en-US" sz="3600" dirty="0" smtClean="0"/>
              <a:t>child’s </a:t>
            </a:r>
            <a:r>
              <a:rPr lang="en-US" sz="3600" dirty="0" smtClean="0"/>
              <a:t>professional team</a:t>
            </a:r>
            <a:endParaRPr lang="en-US" sz="3600" dirty="0"/>
          </a:p>
        </p:txBody>
      </p:sp>
      <p:sp>
        <p:nvSpPr>
          <p:cNvPr id="3" name="Content Placeholder 2"/>
          <p:cNvSpPr>
            <a:spLocks noGrp="1"/>
          </p:cNvSpPr>
          <p:nvPr>
            <p:ph idx="1"/>
          </p:nvPr>
        </p:nvSpPr>
        <p:spPr>
          <a:xfrm>
            <a:off x="457200" y="2057400"/>
            <a:ext cx="8229600" cy="4068763"/>
          </a:xfrm>
        </p:spPr>
        <p:txBody>
          <a:bodyPr>
            <a:normAutofit/>
          </a:bodyPr>
          <a:lstStyle/>
          <a:p>
            <a:r>
              <a:rPr lang="en-US" dirty="0" smtClean="0">
                <a:solidFill>
                  <a:schemeClr val="bg1">
                    <a:lumMod val="95000"/>
                    <a:lumOff val="5000"/>
                  </a:schemeClr>
                </a:solidFill>
              </a:rPr>
              <a:t>Executive Skills</a:t>
            </a:r>
          </a:p>
          <a:p>
            <a:r>
              <a:rPr lang="en-US" dirty="0" smtClean="0">
                <a:solidFill>
                  <a:schemeClr val="bg1">
                    <a:lumMod val="95000"/>
                    <a:lumOff val="5000"/>
                  </a:schemeClr>
                </a:solidFill>
              </a:rPr>
              <a:t>Language Skills</a:t>
            </a:r>
          </a:p>
          <a:p>
            <a:r>
              <a:rPr lang="en-US" dirty="0" smtClean="0">
                <a:solidFill>
                  <a:schemeClr val="bg1">
                    <a:lumMod val="95000"/>
                    <a:lumOff val="5000"/>
                  </a:schemeClr>
                </a:solidFill>
              </a:rPr>
              <a:t>Emotional Regulation Skills</a:t>
            </a:r>
          </a:p>
          <a:p>
            <a:r>
              <a:rPr lang="en-US" dirty="0" smtClean="0">
                <a:solidFill>
                  <a:schemeClr val="bg1">
                    <a:lumMod val="95000"/>
                    <a:lumOff val="5000"/>
                  </a:schemeClr>
                </a:solidFill>
              </a:rPr>
              <a:t>Cognitive Flexibility Skills</a:t>
            </a:r>
          </a:p>
          <a:p>
            <a:r>
              <a:rPr lang="en-US" dirty="0" smtClean="0">
                <a:solidFill>
                  <a:schemeClr val="bg1">
                    <a:lumMod val="95000"/>
                    <a:lumOff val="5000"/>
                  </a:schemeClr>
                </a:solidFill>
              </a:rPr>
              <a:t>Social Skills</a:t>
            </a:r>
          </a:p>
          <a:p>
            <a:endParaRPr lang="en-US" dirty="0" smtClean="0">
              <a:solidFill>
                <a:schemeClr val="bg1">
                  <a:lumMod val="95000"/>
                  <a:lumOff val="5000"/>
                </a:schemeClr>
              </a:solidFill>
            </a:endParaRPr>
          </a:p>
          <a:p>
            <a:r>
              <a:rPr lang="en-US" dirty="0" smtClean="0">
                <a:solidFill>
                  <a:schemeClr val="bg1">
                    <a:lumMod val="95000"/>
                    <a:lumOff val="5000"/>
                  </a:schemeClr>
                </a:solidFill>
              </a:rPr>
              <a:t>Chances are your child who has an ASD will have problems in </a:t>
            </a:r>
            <a:r>
              <a:rPr lang="en-US" b="1" dirty="0" smtClean="0">
                <a:solidFill>
                  <a:schemeClr val="bg1">
                    <a:lumMod val="95000"/>
                    <a:lumOff val="5000"/>
                  </a:schemeClr>
                </a:solidFill>
              </a:rPr>
              <a:t>ALL</a:t>
            </a:r>
            <a:r>
              <a:rPr lang="en-US" dirty="0" smtClean="0">
                <a:solidFill>
                  <a:schemeClr val="bg1">
                    <a:lumMod val="95000"/>
                    <a:lumOff val="5000"/>
                  </a:schemeClr>
                </a:solidFill>
              </a:rPr>
              <a:t> areas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1922562" y="0"/>
          <a:ext cx="5298877" cy="6858000"/>
        </p:xfrm>
        <a:graphic>
          <a:graphicData uri="http://schemas.openxmlformats.org/presentationml/2006/ole">
            <p:oleObj spid="_x0000_s94210" name="Acrobat Document" r:id="rId3" imgW="5829103" imgH="7543564" progId="AcroExch.Document.7">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Inventory notes…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lumMod val="95000"/>
                    <a:lumOff val="5000"/>
                  </a:schemeClr>
                </a:solidFill>
              </a:rPr>
              <a:t>The more specific you can be with examples the better… “drill down to the heart of the issue”</a:t>
            </a:r>
          </a:p>
          <a:p>
            <a:r>
              <a:rPr lang="en-US" dirty="0" smtClean="0">
                <a:solidFill>
                  <a:schemeClr val="bg1">
                    <a:lumMod val="95000"/>
                    <a:lumOff val="5000"/>
                  </a:schemeClr>
                </a:solidFill>
              </a:rPr>
              <a:t>Meant to be filled out by a TEAM of people and monitored for progress over time</a:t>
            </a:r>
          </a:p>
          <a:p>
            <a:r>
              <a:rPr lang="en-US" dirty="0" smtClean="0">
                <a:solidFill>
                  <a:schemeClr val="bg1">
                    <a:lumMod val="95000"/>
                    <a:lumOff val="5000"/>
                  </a:schemeClr>
                </a:solidFill>
              </a:rPr>
              <a:t>Please DO use standardized assessments to help you fill in the form for strengths/weaknesses</a:t>
            </a:r>
          </a:p>
          <a:p>
            <a:r>
              <a:rPr lang="en-US" dirty="0" smtClean="0">
                <a:solidFill>
                  <a:schemeClr val="bg1">
                    <a:lumMod val="95000"/>
                    <a:lumOff val="5000"/>
                  </a:schemeClr>
                </a:solidFill>
              </a:rPr>
              <a:t>Can medications “assist any areas?” (attention inconsistency, impulsivity, anxiety, sleep) use your child’s team to help figure this out.</a:t>
            </a:r>
          </a:p>
          <a:p>
            <a:r>
              <a:rPr lang="en-US" b="1" dirty="0" smtClean="0">
                <a:solidFill>
                  <a:schemeClr val="bg1">
                    <a:lumMod val="95000"/>
                    <a:lumOff val="5000"/>
                  </a:schemeClr>
                </a:solidFill>
              </a:rPr>
              <a:t>Medications cannot…</a:t>
            </a:r>
          </a:p>
          <a:p>
            <a:pPr lvl="1"/>
            <a:r>
              <a:rPr lang="en-US" dirty="0" smtClean="0">
                <a:solidFill>
                  <a:schemeClr val="bg1">
                    <a:lumMod val="95000"/>
                    <a:lumOff val="5000"/>
                  </a:schemeClr>
                </a:solidFill>
              </a:rPr>
              <a:t>Teach social skills, cognitive flexibility, transitions, empathy, help a child see the “grays,” teach a child how to articulate what is bothering them</a:t>
            </a:r>
          </a:p>
          <a:p>
            <a:pPr lvl="1">
              <a:buNone/>
            </a:pPr>
            <a:r>
              <a:rPr lang="en-US" sz="2200" dirty="0" smtClean="0">
                <a:solidFill>
                  <a:schemeClr val="bg1">
                    <a:lumMod val="95000"/>
                    <a:lumOff val="5000"/>
                  </a:schemeClr>
                </a:solidFill>
              </a:rPr>
              <a:t>*Operant Systems cannot teach those skills </a:t>
            </a:r>
            <a:r>
              <a:rPr lang="en-US" sz="2200" b="1" dirty="0" smtClean="0">
                <a:solidFill>
                  <a:schemeClr val="bg1">
                    <a:lumMod val="95000"/>
                    <a:lumOff val="5000"/>
                  </a:schemeClr>
                </a:solidFill>
              </a:rPr>
              <a:t>either…CPS can</a:t>
            </a:r>
            <a:r>
              <a:rPr lang="en-US" sz="2200" dirty="0" smtClean="0">
                <a:solidFill>
                  <a:schemeClr val="bg1">
                    <a:lumMod val="95000"/>
                    <a:lumOff val="5000"/>
                  </a:schemeClr>
                </a:solidFill>
              </a:rPr>
              <a:t> help teach those skills</a:t>
            </a:r>
            <a:endParaRPr lang="en-US" sz="22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0" y="0"/>
          <a:ext cx="9144000" cy="6889173"/>
        </p:xfrm>
        <a:graphic>
          <a:graphicData uri="http://schemas.openxmlformats.org/presentationml/2006/ole">
            <p:oleObj spid="_x0000_s95234" name="Acrobat Document" r:id="rId3" imgW="7543768" imgH="5829216" progId="AcroExch.Document.7">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0" y="-103909"/>
          <a:ext cx="9144000" cy="6961909"/>
        </p:xfrm>
        <a:graphic>
          <a:graphicData uri="http://schemas.openxmlformats.org/presentationml/2006/ole">
            <p:oleObj spid="_x0000_s96258" name="Acrobat Document" r:id="rId3" imgW="7543768" imgH="5829216" progId="AcroExch.Document.7">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nvGraphicFramePr>
        <p:xfrm>
          <a:off x="0" y="0"/>
          <a:ext cx="9144000" cy="6858000"/>
        </p:xfrm>
        <a:graphic>
          <a:graphicData uri="http://schemas.openxmlformats.org/presentationml/2006/ole">
            <p:oleObj spid="_x0000_s97282" name="Acrobat Document" r:id="rId3" imgW="7543768" imgH="5829216" progId="AcroExch.Document.7">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Before we can learn how to solve problems and teach skills we have to learn the process</a:t>
            </a:r>
            <a:endParaRPr lang="en-US" sz="3200"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solidFill>
                  <a:schemeClr val="bg1">
                    <a:lumMod val="95000"/>
                    <a:lumOff val="5000"/>
                  </a:schemeClr>
                </a:solidFill>
              </a:rPr>
              <a:t>There are three plans</a:t>
            </a:r>
          </a:p>
          <a:p>
            <a:pPr>
              <a:buNone/>
            </a:pPr>
            <a:endParaRPr lang="en-US" dirty="0" smtClean="0">
              <a:solidFill>
                <a:schemeClr val="bg1">
                  <a:lumMod val="95000"/>
                  <a:lumOff val="5000"/>
                </a:schemeClr>
              </a:solidFill>
            </a:endParaRPr>
          </a:p>
          <a:p>
            <a:pPr>
              <a:buNone/>
            </a:pPr>
            <a:r>
              <a:rPr lang="en-US" dirty="0" smtClean="0">
                <a:solidFill>
                  <a:schemeClr val="bg1">
                    <a:lumMod val="95000"/>
                    <a:lumOff val="5000"/>
                  </a:schemeClr>
                </a:solidFill>
              </a:rPr>
              <a:t>Plan A</a:t>
            </a:r>
          </a:p>
          <a:p>
            <a:pPr>
              <a:buNone/>
            </a:pPr>
            <a:r>
              <a:rPr lang="en-US" dirty="0" smtClean="0">
                <a:solidFill>
                  <a:schemeClr val="bg1">
                    <a:lumMod val="95000"/>
                    <a:lumOff val="5000"/>
                  </a:schemeClr>
                </a:solidFill>
              </a:rPr>
              <a:t>Plan B</a:t>
            </a:r>
          </a:p>
          <a:p>
            <a:pPr>
              <a:buNone/>
            </a:pPr>
            <a:r>
              <a:rPr lang="en-US" dirty="0" smtClean="0">
                <a:solidFill>
                  <a:schemeClr val="bg1">
                    <a:lumMod val="95000"/>
                    <a:lumOff val="5000"/>
                  </a:schemeClr>
                </a:solidFill>
              </a:rPr>
              <a:t>Plan C</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Collaborative Problem Solving</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Developed by Dr. Ross Greene and Dr. Stuart </a:t>
            </a:r>
            <a:r>
              <a:rPr lang="en-US" dirty="0" err="1" smtClean="0">
                <a:solidFill>
                  <a:schemeClr val="bg1">
                    <a:lumMod val="95000"/>
                    <a:lumOff val="5000"/>
                  </a:schemeClr>
                </a:solidFill>
              </a:rPr>
              <a:t>Ablon</a:t>
            </a:r>
            <a:endParaRPr lang="en-US" dirty="0" smtClean="0">
              <a:solidFill>
                <a:schemeClr val="bg1">
                  <a:lumMod val="95000"/>
                  <a:lumOff val="5000"/>
                </a:schemeClr>
              </a:solidFill>
            </a:endParaRPr>
          </a:p>
          <a:p>
            <a:r>
              <a:rPr lang="en-US" dirty="0" smtClean="0">
                <a:solidFill>
                  <a:schemeClr val="bg1">
                    <a:lumMod val="95000"/>
                    <a:lumOff val="5000"/>
                  </a:schemeClr>
                </a:solidFill>
              </a:rPr>
              <a:t>Cognitive behavioral approach</a:t>
            </a:r>
          </a:p>
          <a:p>
            <a:r>
              <a:rPr lang="en-US" dirty="0" smtClean="0">
                <a:solidFill>
                  <a:schemeClr val="bg1">
                    <a:lumMod val="95000"/>
                    <a:lumOff val="5000"/>
                  </a:schemeClr>
                </a:solidFill>
              </a:rPr>
              <a:t>Requires a change in mindset in how to work with children and youth presenting with challenging behaviors.</a:t>
            </a:r>
          </a:p>
          <a:p>
            <a:r>
              <a:rPr lang="en-US" dirty="0" smtClean="0">
                <a:solidFill>
                  <a:schemeClr val="bg1">
                    <a:lumMod val="95000"/>
                    <a:lumOff val="5000"/>
                  </a:schemeClr>
                </a:solidFill>
              </a:rPr>
              <a:t>Focuses on how adults interact with children/youth to manage their behaviors</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Plans</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Plan A: Impose adult will</a:t>
            </a:r>
          </a:p>
          <a:p>
            <a:endParaRPr lang="en-US" dirty="0" smtClean="0">
              <a:solidFill>
                <a:schemeClr val="bg1">
                  <a:lumMod val="95000"/>
                  <a:lumOff val="5000"/>
                </a:schemeClr>
              </a:solidFill>
            </a:endParaRPr>
          </a:p>
          <a:p>
            <a:r>
              <a:rPr lang="en-US" dirty="0" smtClean="0">
                <a:solidFill>
                  <a:schemeClr val="bg1">
                    <a:lumMod val="95000"/>
                    <a:lumOff val="5000"/>
                  </a:schemeClr>
                </a:solidFill>
              </a:rPr>
              <a:t>Plan B: Collaborative Problem Solving (should be proactive, but can be used in the “heat of the moment</a:t>
            </a:r>
            <a:r>
              <a:rPr lang="en-US" dirty="0" smtClean="0">
                <a:solidFill>
                  <a:schemeClr val="bg1">
                    <a:lumMod val="95000"/>
                    <a:lumOff val="5000"/>
                  </a:schemeClr>
                </a:solidFill>
              </a:rPr>
              <a:t>”)</a:t>
            </a:r>
            <a:endParaRPr lang="en-US" dirty="0" smtClean="0">
              <a:solidFill>
                <a:schemeClr val="bg1">
                  <a:lumMod val="95000"/>
                  <a:lumOff val="5000"/>
                </a:schemeClr>
              </a:solidFill>
            </a:endParaRPr>
          </a:p>
          <a:p>
            <a:endParaRPr lang="en-US" dirty="0" smtClean="0">
              <a:solidFill>
                <a:schemeClr val="bg1">
                  <a:lumMod val="95000"/>
                  <a:lumOff val="5000"/>
                </a:schemeClr>
              </a:solidFill>
            </a:endParaRPr>
          </a:p>
          <a:p>
            <a:r>
              <a:rPr lang="en-US" dirty="0" smtClean="0">
                <a:solidFill>
                  <a:schemeClr val="bg1">
                    <a:lumMod val="95000"/>
                    <a:lumOff val="5000"/>
                  </a:schemeClr>
                </a:solidFill>
              </a:rPr>
              <a:t>Plan C: Drop it (for now, at least)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A</a:t>
            </a:r>
            <a:endParaRPr lang="en-US" dirty="0"/>
          </a:p>
        </p:txBody>
      </p:sp>
      <p:sp>
        <p:nvSpPr>
          <p:cNvPr id="7" name="Content Placeholder 6"/>
          <p:cNvSpPr>
            <a:spLocks noGrp="1"/>
          </p:cNvSpPr>
          <p:nvPr>
            <p:ph idx="1"/>
          </p:nvPr>
        </p:nvSpPr>
        <p:spPr>
          <a:xfrm>
            <a:off x="457200" y="1600200"/>
            <a:ext cx="8229600" cy="5173724"/>
          </a:xfrm>
          <a:prstGeom prst="rect">
            <a:avLst/>
          </a:prstGeom>
        </p:spPr>
        <p:txBody>
          <a:bodyPr wrap="square">
            <a:spAutoFit/>
          </a:bodyPr>
          <a:lstStyle/>
          <a:p>
            <a:pPr marL="320040" indent="-320040">
              <a:buFont typeface="Wingdings"/>
              <a:buChar char=""/>
              <a:defRPr/>
            </a:pPr>
            <a:r>
              <a:rPr lang="en-US" dirty="0" smtClean="0">
                <a:solidFill>
                  <a:schemeClr val="bg1">
                    <a:lumMod val="95000"/>
                    <a:lumOff val="5000"/>
                  </a:schemeClr>
                </a:solidFill>
              </a:rPr>
              <a:t>Plan A: Impose adult will</a:t>
            </a:r>
          </a:p>
          <a:p>
            <a:pPr marL="640080" lvl="1" indent="-274320">
              <a:buFont typeface="Wingdings 2"/>
              <a:buChar char=""/>
              <a:defRPr/>
            </a:pPr>
            <a:r>
              <a:rPr lang="en-US" dirty="0" smtClean="0">
                <a:solidFill>
                  <a:schemeClr val="bg1">
                    <a:lumMod val="95000"/>
                    <a:lumOff val="5000"/>
                  </a:schemeClr>
                </a:solidFill>
              </a:rPr>
              <a:t>(e.g., “No”, “You must”, “You can’t”, “1-2-3”, “I’m the decider</a:t>
            </a:r>
            <a:r>
              <a:rPr lang="en-US" dirty="0" smtClean="0">
                <a:solidFill>
                  <a:schemeClr val="bg1">
                    <a:lumMod val="95000"/>
                    <a:lumOff val="5000"/>
                  </a:schemeClr>
                </a:solidFill>
              </a:rPr>
              <a:t>”, “Because I said so!”).</a:t>
            </a:r>
            <a:endParaRPr lang="en-US" dirty="0" smtClean="0">
              <a:solidFill>
                <a:schemeClr val="bg1">
                  <a:lumMod val="95000"/>
                  <a:lumOff val="5000"/>
                </a:schemeClr>
              </a:solidFill>
            </a:endParaRPr>
          </a:p>
          <a:p>
            <a:pPr marL="640080" lvl="1" indent="-274320">
              <a:buFont typeface="Wingdings 2"/>
              <a:buChar char=""/>
              <a:defRPr/>
            </a:pPr>
            <a:r>
              <a:rPr lang="en-US" dirty="0" smtClean="0">
                <a:solidFill>
                  <a:schemeClr val="bg1">
                    <a:lumMod val="95000"/>
                    <a:lumOff val="5000"/>
                  </a:schemeClr>
                </a:solidFill>
              </a:rPr>
              <a:t>What goals are you pursuing:</a:t>
            </a:r>
          </a:p>
          <a:p>
            <a:pPr lvl="2">
              <a:buFont typeface="Wingdings"/>
              <a:buChar char=""/>
              <a:defRPr/>
            </a:pPr>
            <a:r>
              <a:rPr lang="en-US" b="1" i="1" dirty="0" smtClean="0">
                <a:solidFill>
                  <a:schemeClr val="bg1">
                    <a:lumMod val="95000"/>
                    <a:lumOff val="5000"/>
                  </a:schemeClr>
                </a:solidFill>
              </a:rPr>
              <a:t>Pursue your highest priority expectations</a:t>
            </a:r>
          </a:p>
          <a:p>
            <a:pPr lvl="2">
              <a:buFont typeface="Wingdings"/>
              <a:buChar char=""/>
              <a:defRPr/>
            </a:pPr>
            <a:r>
              <a:rPr lang="en-US" dirty="0" smtClean="0">
                <a:solidFill>
                  <a:schemeClr val="bg1">
                    <a:lumMod val="50000"/>
                    <a:lumOff val="50000"/>
                  </a:schemeClr>
                </a:solidFill>
              </a:rPr>
              <a:t>Create (or restore) a helping relationship</a:t>
            </a:r>
          </a:p>
          <a:p>
            <a:pPr lvl="2">
              <a:buFont typeface="Wingdings"/>
              <a:buChar char=""/>
              <a:defRPr/>
            </a:pPr>
            <a:r>
              <a:rPr lang="en-US" dirty="0" smtClean="0">
                <a:solidFill>
                  <a:schemeClr val="bg1">
                    <a:lumMod val="50000"/>
                    <a:lumOff val="50000"/>
                  </a:schemeClr>
                </a:solidFill>
              </a:rPr>
              <a:t>Identify and teach lagging thinking skills</a:t>
            </a:r>
          </a:p>
          <a:p>
            <a:pPr lvl="2">
              <a:buFont typeface="Wingdings"/>
              <a:buChar char=""/>
              <a:defRPr/>
            </a:pPr>
            <a:r>
              <a:rPr lang="en-US" dirty="0" smtClean="0">
                <a:solidFill>
                  <a:schemeClr val="bg1">
                    <a:lumMod val="50000"/>
                    <a:lumOff val="50000"/>
                  </a:schemeClr>
                </a:solidFill>
              </a:rPr>
              <a:t>Durably and collaboratively solve problems (so they </a:t>
            </a:r>
            <a:r>
              <a:rPr lang="en-US" i="1" dirty="0" smtClean="0">
                <a:solidFill>
                  <a:schemeClr val="bg1">
                    <a:lumMod val="50000"/>
                    <a:lumOff val="50000"/>
                  </a:schemeClr>
                </a:solidFill>
              </a:rPr>
              <a:t>don’t</a:t>
            </a:r>
            <a:r>
              <a:rPr lang="en-US" dirty="0" smtClean="0">
                <a:solidFill>
                  <a:schemeClr val="bg1">
                    <a:lumMod val="50000"/>
                    <a:lumOff val="50000"/>
                  </a:schemeClr>
                </a:solidFill>
              </a:rPr>
              <a:t> keep coming up)</a:t>
            </a:r>
          </a:p>
          <a:p>
            <a:pPr lvl="2">
              <a:buFont typeface="Wingdings"/>
              <a:buChar char=""/>
              <a:defRPr/>
            </a:pPr>
            <a:r>
              <a:rPr lang="en-US" dirty="0" smtClean="0">
                <a:solidFill>
                  <a:schemeClr val="bg1">
                    <a:lumMod val="50000"/>
                    <a:lumOff val="50000"/>
                  </a:schemeClr>
                </a:solidFill>
              </a:rPr>
              <a:t>Reduce challenging behavior</a:t>
            </a:r>
          </a:p>
          <a:p>
            <a:pPr marL="320040" indent="-320040">
              <a:buNone/>
              <a:defRPr/>
            </a:pPr>
            <a:endParaRPr lang="en-US" dirty="0" smtClean="0">
              <a:solidFill>
                <a:schemeClr val="bg2">
                  <a:lumMod val="9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C</a:t>
            </a:r>
            <a:endParaRPr lang="en-US" dirty="0"/>
          </a:p>
        </p:txBody>
      </p:sp>
      <p:sp>
        <p:nvSpPr>
          <p:cNvPr id="3" name="Content Placeholder 2"/>
          <p:cNvSpPr>
            <a:spLocks noGrp="1"/>
          </p:cNvSpPr>
          <p:nvPr>
            <p:ph idx="1"/>
          </p:nvPr>
        </p:nvSpPr>
        <p:spPr/>
        <p:txBody>
          <a:bodyPr/>
          <a:lstStyle/>
          <a:p>
            <a:pPr marL="320040" indent="-320040">
              <a:buFont typeface="Wingdings"/>
              <a:buChar char=""/>
              <a:defRPr/>
            </a:pPr>
            <a:r>
              <a:rPr lang="en-US" dirty="0" smtClean="0">
                <a:solidFill>
                  <a:schemeClr val="bg1">
                    <a:lumMod val="95000"/>
                    <a:lumOff val="5000"/>
                  </a:schemeClr>
                </a:solidFill>
              </a:rPr>
              <a:t>Plan C: Drop it (for now, at least)</a:t>
            </a:r>
          </a:p>
          <a:p>
            <a:pPr marL="640080" lvl="1" indent="-274320">
              <a:buFont typeface="Wingdings 2"/>
              <a:buChar char=""/>
              <a:defRPr/>
            </a:pPr>
            <a:r>
              <a:rPr lang="en-US" dirty="0" smtClean="0">
                <a:solidFill>
                  <a:schemeClr val="bg1">
                    <a:lumMod val="95000"/>
                    <a:lumOff val="5000"/>
                  </a:schemeClr>
                </a:solidFill>
              </a:rPr>
              <a:t>(e.g., “OK”)</a:t>
            </a:r>
          </a:p>
          <a:p>
            <a:pPr marL="640080" lvl="1" indent="-274320">
              <a:buFont typeface="Wingdings 2"/>
              <a:buChar char=""/>
              <a:defRPr/>
            </a:pPr>
            <a:r>
              <a:rPr lang="en-US" dirty="0" smtClean="0">
                <a:solidFill>
                  <a:schemeClr val="bg1">
                    <a:lumMod val="95000"/>
                    <a:lumOff val="5000"/>
                  </a:schemeClr>
                </a:solidFill>
              </a:rPr>
              <a:t>What goals are you pursuing:</a:t>
            </a:r>
          </a:p>
          <a:p>
            <a:pPr lvl="2">
              <a:buFont typeface="Wingdings"/>
              <a:buChar char=""/>
              <a:defRPr/>
            </a:pPr>
            <a:r>
              <a:rPr lang="en-US" dirty="0" smtClean="0">
                <a:solidFill>
                  <a:schemeClr val="bg1">
                    <a:lumMod val="50000"/>
                    <a:lumOff val="50000"/>
                  </a:schemeClr>
                </a:solidFill>
              </a:rPr>
              <a:t>Pursue your highest priority expectations</a:t>
            </a:r>
          </a:p>
          <a:p>
            <a:pPr lvl="2">
              <a:buFont typeface="Wingdings"/>
              <a:buChar char=""/>
              <a:defRPr/>
            </a:pPr>
            <a:r>
              <a:rPr lang="en-US" dirty="0" smtClean="0">
                <a:solidFill>
                  <a:schemeClr val="bg1">
                    <a:lumMod val="50000"/>
                    <a:lumOff val="50000"/>
                  </a:schemeClr>
                </a:solidFill>
              </a:rPr>
              <a:t>Create (or restore) a helping relationship</a:t>
            </a:r>
          </a:p>
          <a:p>
            <a:pPr lvl="2">
              <a:buFont typeface="Wingdings"/>
              <a:buChar char=""/>
              <a:defRPr/>
            </a:pPr>
            <a:r>
              <a:rPr lang="en-US" dirty="0" smtClean="0">
                <a:solidFill>
                  <a:schemeClr val="bg1">
                    <a:lumMod val="50000"/>
                    <a:lumOff val="50000"/>
                  </a:schemeClr>
                </a:solidFill>
              </a:rPr>
              <a:t>Identify and teach lagging thinking skills</a:t>
            </a:r>
          </a:p>
          <a:p>
            <a:pPr lvl="2">
              <a:buFont typeface="Wingdings"/>
              <a:buChar char=""/>
              <a:defRPr/>
            </a:pPr>
            <a:r>
              <a:rPr lang="en-US" dirty="0" smtClean="0">
                <a:solidFill>
                  <a:schemeClr val="bg1">
                    <a:lumMod val="50000"/>
                    <a:lumOff val="50000"/>
                  </a:schemeClr>
                </a:solidFill>
              </a:rPr>
              <a:t>Durably and collaboratively solve problems (so they </a:t>
            </a:r>
            <a:r>
              <a:rPr lang="en-US" i="1" dirty="0" smtClean="0">
                <a:solidFill>
                  <a:schemeClr val="bg1">
                    <a:lumMod val="50000"/>
                    <a:lumOff val="50000"/>
                  </a:schemeClr>
                </a:solidFill>
              </a:rPr>
              <a:t>don’t</a:t>
            </a:r>
            <a:r>
              <a:rPr lang="en-US" dirty="0" smtClean="0">
                <a:solidFill>
                  <a:schemeClr val="bg1">
                    <a:lumMod val="50000"/>
                    <a:lumOff val="50000"/>
                  </a:schemeClr>
                </a:solidFill>
              </a:rPr>
              <a:t> keep coming up)</a:t>
            </a:r>
          </a:p>
          <a:p>
            <a:pPr lvl="2">
              <a:buFont typeface="Wingdings"/>
              <a:buChar char=""/>
              <a:defRPr/>
            </a:pPr>
            <a:r>
              <a:rPr lang="en-US" b="1" i="1" dirty="0" smtClean="0">
                <a:solidFill>
                  <a:schemeClr val="bg1">
                    <a:lumMod val="95000"/>
                    <a:lumOff val="5000"/>
                  </a:schemeClr>
                </a:solidFill>
              </a:rPr>
              <a:t>Reduce challenging behavior</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B</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Plan B: Collaborative Problem Solving</a:t>
            </a:r>
          </a:p>
          <a:p>
            <a:pPr lvl="1"/>
            <a:r>
              <a:rPr lang="en-US" dirty="0" smtClean="0">
                <a:solidFill>
                  <a:schemeClr val="bg1">
                    <a:lumMod val="95000"/>
                    <a:lumOff val="5000"/>
                  </a:schemeClr>
                </a:solidFill>
              </a:rPr>
              <a:t>Work towards solving the problem in a </a:t>
            </a:r>
            <a:r>
              <a:rPr lang="en-US" b="1" dirty="0" smtClean="0">
                <a:solidFill>
                  <a:schemeClr val="bg1">
                    <a:lumMod val="95000"/>
                    <a:lumOff val="5000"/>
                  </a:schemeClr>
                </a:solidFill>
              </a:rPr>
              <a:t>mutually satisfactory </a:t>
            </a:r>
            <a:r>
              <a:rPr lang="en-US" dirty="0" smtClean="0">
                <a:solidFill>
                  <a:schemeClr val="bg1">
                    <a:lumMod val="95000"/>
                    <a:lumOff val="5000"/>
                  </a:schemeClr>
                </a:solidFill>
              </a:rPr>
              <a:t>and realistic manner.</a:t>
            </a:r>
          </a:p>
          <a:p>
            <a:pPr lvl="1"/>
            <a:r>
              <a:rPr lang="en-US" dirty="0" smtClean="0">
                <a:solidFill>
                  <a:schemeClr val="bg1">
                    <a:lumMod val="95000"/>
                    <a:lumOff val="5000"/>
                  </a:schemeClr>
                </a:solidFill>
              </a:rPr>
              <a:t>What goals are you pursuing:</a:t>
            </a:r>
          </a:p>
          <a:p>
            <a:pPr lvl="2"/>
            <a:r>
              <a:rPr lang="en-US" b="1" i="1" dirty="0" smtClean="0">
                <a:solidFill>
                  <a:schemeClr val="bg1">
                    <a:lumMod val="95000"/>
                    <a:lumOff val="5000"/>
                  </a:schemeClr>
                </a:solidFill>
              </a:rPr>
              <a:t>Pursue your expectations</a:t>
            </a:r>
          </a:p>
          <a:p>
            <a:pPr lvl="2"/>
            <a:r>
              <a:rPr lang="en-US" b="1" i="1" dirty="0" smtClean="0">
                <a:solidFill>
                  <a:schemeClr val="bg1">
                    <a:lumMod val="95000"/>
                    <a:lumOff val="5000"/>
                  </a:schemeClr>
                </a:solidFill>
              </a:rPr>
              <a:t>Create (or restore) a helping relationship</a:t>
            </a:r>
          </a:p>
          <a:p>
            <a:pPr lvl="2"/>
            <a:r>
              <a:rPr lang="en-US" b="1" i="1" dirty="0" smtClean="0">
                <a:solidFill>
                  <a:schemeClr val="bg1">
                    <a:lumMod val="95000"/>
                    <a:lumOff val="5000"/>
                  </a:schemeClr>
                </a:solidFill>
              </a:rPr>
              <a:t>Identify and teach lagging thinking skills</a:t>
            </a:r>
          </a:p>
          <a:p>
            <a:pPr lvl="2"/>
            <a:r>
              <a:rPr lang="en-US" b="1" i="1" dirty="0" smtClean="0">
                <a:solidFill>
                  <a:schemeClr val="bg1">
                    <a:lumMod val="95000"/>
                    <a:lumOff val="5000"/>
                  </a:schemeClr>
                </a:solidFill>
              </a:rPr>
              <a:t>Durably and collaboratively solve problems </a:t>
            </a:r>
          </a:p>
          <a:p>
            <a:pPr lvl="2"/>
            <a:r>
              <a:rPr lang="en-US" b="1" i="1" dirty="0" smtClean="0">
                <a:solidFill>
                  <a:schemeClr val="bg1">
                    <a:lumMod val="95000"/>
                    <a:lumOff val="5000"/>
                  </a:schemeClr>
                </a:solidFill>
              </a:rPr>
              <a:t>Reduce likelihood of challenging behavior</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Clearing Up Misconceptions</a:t>
            </a:r>
            <a:endParaRPr lang="en-US" dirty="0"/>
          </a:p>
        </p:txBody>
      </p:sp>
      <p:sp>
        <p:nvSpPr>
          <p:cNvPr id="3" name="Content Placeholder 2"/>
          <p:cNvSpPr>
            <a:spLocks noGrp="1"/>
          </p:cNvSpPr>
          <p:nvPr>
            <p:ph idx="1"/>
          </p:nvPr>
        </p:nvSpPr>
        <p:spPr/>
        <p:txBody>
          <a:bodyPr>
            <a:normAutofit/>
          </a:bodyPr>
          <a:lstStyle/>
          <a:p>
            <a:pPr marL="320040" indent="-320040">
              <a:lnSpc>
                <a:spcPct val="90000"/>
              </a:lnSpc>
              <a:buFont typeface="Wingdings"/>
              <a:buChar char=""/>
              <a:defRPr/>
            </a:pPr>
            <a:r>
              <a:rPr lang="en-US" sz="2600" dirty="0" smtClean="0">
                <a:solidFill>
                  <a:schemeClr val="bg1">
                    <a:lumMod val="95000"/>
                    <a:lumOff val="5000"/>
                  </a:schemeClr>
                </a:solidFill>
              </a:rPr>
              <a:t>Plan B does not mean that you do not have expectations, rather it is an approach to unmet, realistic expectations.</a:t>
            </a:r>
          </a:p>
          <a:p>
            <a:pPr marL="640080" lvl="1" indent="-274320">
              <a:lnSpc>
                <a:spcPct val="90000"/>
              </a:lnSpc>
              <a:buFont typeface="Wingdings 2"/>
              <a:buChar char=""/>
              <a:defRPr/>
            </a:pPr>
            <a:r>
              <a:rPr lang="en-US" sz="2400" dirty="0" smtClean="0">
                <a:solidFill>
                  <a:schemeClr val="bg1">
                    <a:lumMod val="95000"/>
                    <a:lumOff val="5000"/>
                  </a:schemeClr>
                </a:solidFill>
              </a:rPr>
              <a:t>Plans A, B, or C aren’t needed unless you have an </a:t>
            </a:r>
            <a:r>
              <a:rPr lang="en-US" sz="2400" b="1" i="1" dirty="0" smtClean="0">
                <a:solidFill>
                  <a:schemeClr val="bg1">
                    <a:lumMod val="95000"/>
                    <a:lumOff val="5000"/>
                  </a:schemeClr>
                </a:solidFill>
              </a:rPr>
              <a:t>unmet </a:t>
            </a:r>
            <a:r>
              <a:rPr lang="en-US" sz="2400" dirty="0" smtClean="0">
                <a:solidFill>
                  <a:schemeClr val="bg1">
                    <a:lumMod val="95000"/>
                    <a:lumOff val="5000"/>
                  </a:schemeClr>
                </a:solidFill>
              </a:rPr>
              <a:t>expectation.</a:t>
            </a:r>
          </a:p>
          <a:p>
            <a:pPr marL="320040" indent="-320040">
              <a:lnSpc>
                <a:spcPct val="90000"/>
              </a:lnSpc>
              <a:buFont typeface="Wingdings"/>
              <a:buChar char=""/>
              <a:defRPr/>
            </a:pPr>
            <a:r>
              <a:rPr lang="en-US" sz="2600" dirty="0" smtClean="0">
                <a:solidFill>
                  <a:schemeClr val="bg1">
                    <a:lumMod val="95000"/>
                    <a:lumOff val="5000"/>
                  </a:schemeClr>
                </a:solidFill>
              </a:rPr>
              <a:t>The plans are not a ranking system for expectations; each plan is a </a:t>
            </a:r>
            <a:r>
              <a:rPr lang="en-US" sz="2600" b="1" i="1" dirty="0" smtClean="0">
                <a:solidFill>
                  <a:schemeClr val="bg1">
                    <a:lumMod val="95000"/>
                    <a:lumOff val="5000"/>
                  </a:schemeClr>
                </a:solidFill>
              </a:rPr>
              <a:t>distinct way to respond to an unmet expectation</a:t>
            </a:r>
            <a:r>
              <a:rPr lang="en-US" sz="2600" dirty="0" smtClean="0">
                <a:solidFill>
                  <a:schemeClr val="bg1">
                    <a:lumMod val="95000"/>
                    <a:lumOff val="5000"/>
                  </a:schemeClr>
                </a:solidFill>
              </a:rPr>
              <a:t>.</a:t>
            </a:r>
            <a:endParaRPr lang="en-US" sz="2600" b="1" i="1" dirty="0" smtClean="0">
              <a:solidFill>
                <a:schemeClr val="bg1">
                  <a:lumMod val="95000"/>
                  <a:lumOff val="5000"/>
                </a:schemeClr>
              </a:solidFill>
            </a:endParaRPr>
          </a:p>
          <a:p>
            <a:pPr marL="320040" indent="-320040">
              <a:lnSpc>
                <a:spcPct val="90000"/>
              </a:lnSpc>
              <a:buFont typeface="Wingdings"/>
              <a:buChar char=""/>
              <a:defRPr/>
            </a:pPr>
            <a:r>
              <a:rPr lang="en-US" sz="2600" dirty="0" smtClean="0">
                <a:solidFill>
                  <a:schemeClr val="bg1">
                    <a:lumMod val="95000"/>
                    <a:lumOff val="5000"/>
                  </a:schemeClr>
                </a:solidFill>
              </a:rPr>
              <a:t>Plan B is not negotiation. </a:t>
            </a:r>
          </a:p>
          <a:p>
            <a:pPr marL="320040" indent="-320040">
              <a:lnSpc>
                <a:spcPct val="90000"/>
              </a:lnSpc>
              <a:buFont typeface="Wingdings"/>
              <a:buChar char=""/>
              <a:defRPr/>
            </a:pPr>
            <a:r>
              <a:rPr lang="en-US" sz="2600" dirty="0" smtClean="0">
                <a:solidFill>
                  <a:schemeClr val="bg1">
                    <a:lumMod val="95000"/>
                    <a:lumOff val="5000"/>
                  </a:schemeClr>
                </a:solidFill>
              </a:rPr>
              <a:t>Plan B is not “picking your battles”, or the average of Plan A and C.</a:t>
            </a:r>
          </a:p>
          <a:p>
            <a:pPr marL="320040" indent="-320040">
              <a:lnSpc>
                <a:spcPct val="90000"/>
              </a:lnSpc>
              <a:buFont typeface="Wingdings"/>
              <a:buChar char=""/>
              <a:defRPr/>
            </a:pPr>
            <a:r>
              <a:rPr lang="en-US" sz="2600" dirty="0" smtClean="0">
                <a:solidFill>
                  <a:schemeClr val="bg1">
                    <a:lumMod val="95000"/>
                    <a:lumOff val="5000"/>
                  </a:schemeClr>
                </a:solidFill>
              </a:rPr>
              <a:t>Plan B is not a “technique”; it’s more a way of operating. </a:t>
            </a:r>
          </a:p>
          <a:p>
            <a:pPr marL="320040" indent="-320040">
              <a:lnSpc>
                <a:spcPct val="90000"/>
              </a:lnSpc>
              <a:buFont typeface="Wingdings"/>
              <a:buChar char=""/>
              <a:defRPr/>
            </a:pPr>
            <a:r>
              <a:rPr lang="en-US" sz="2600" dirty="0" smtClean="0">
                <a:solidFill>
                  <a:schemeClr val="bg1">
                    <a:lumMod val="95000"/>
                    <a:lumOff val="5000"/>
                  </a:schemeClr>
                </a:solidFill>
              </a:rPr>
              <a:t>Plan B takes much less time than Plan A.</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know which plan you are using?</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Ask yourself whose concerns are on the table.</a:t>
            </a:r>
          </a:p>
          <a:p>
            <a:pPr lvl="1"/>
            <a:r>
              <a:rPr lang="en-US" dirty="0" smtClean="0">
                <a:solidFill>
                  <a:schemeClr val="bg1">
                    <a:lumMod val="95000"/>
                    <a:lumOff val="5000"/>
                  </a:schemeClr>
                </a:solidFill>
              </a:rPr>
              <a:t>If only the adults concerns made the table you are using Plan A.</a:t>
            </a:r>
          </a:p>
          <a:p>
            <a:pPr lvl="1"/>
            <a:r>
              <a:rPr lang="en-US" dirty="0" smtClean="0">
                <a:solidFill>
                  <a:schemeClr val="bg1">
                    <a:lumMod val="95000"/>
                    <a:lumOff val="5000"/>
                  </a:schemeClr>
                </a:solidFill>
              </a:rPr>
              <a:t>If both the adult and the youth’s concerns are on the table you are using Plan B.</a:t>
            </a:r>
          </a:p>
          <a:p>
            <a:pPr lvl="1"/>
            <a:r>
              <a:rPr lang="en-US" dirty="0" smtClean="0">
                <a:solidFill>
                  <a:schemeClr val="bg1">
                    <a:lumMod val="95000"/>
                    <a:lumOff val="5000"/>
                  </a:schemeClr>
                </a:solidFill>
              </a:rPr>
              <a:t>If only the child’s (youth) concern is on the table you are using Plan C.</a:t>
            </a:r>
          </a:p>
          <a:p>
            <a:pPr lvl="1"/>
            <a:r>
              <a:rPr lang="en-US" dirty="0" smtClean="0">
                <a:solidFill>
                  <a:schemeClr val="bg1">
                    <a:lumMod val="95000"/>
                    <a:lumOff val="5000"/>
                  </a:schemeClr>
                </a:solidFill>
              </a:rPr>
              <a:t>What plan is this? “Go clean your room right now!”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Depending on which plan you use, you will have different outcomes…</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Plan A:  Parent dictates what to do = possible argument, aggression, stand off and could result in restraint, blowout, child harming self or you or running away.</a:t>
            </a:r>
          </a:p>
          <a:p>
            <a:r>
              <a:rPr lang="en-US" dirty="0" smtClean="0">
                <a:solidFill>
                  <a:schemeClr val="bg1">
                    <a:lumMod val="95000"/>
                    <a:lumOff val="5000"/>
                  </a:schemeClr>
                </a:solidFill>
              </a:rPr>
              <a:t>Plan B:  Child and parent worked out the problem together</a:t>
            </a:r>
          </a:p>
          <a:p>
            <a:r>
              <a:rPr lang="en-US" dirty="0" smtClean="0">
                <a:solidFill>
                  <a:schemeClr val="bg1">
                    <a:lumMod val="95000"/>
                    <a:lumOff val="5000"/>
                  </a:schemeClr>
                </a:solidFill>
              </a:rPr>
              <a:t>Plan C:  You simply dropped your expectation (for right now, there are other “fish to fry”)</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Proactive Plan B</a:t>
            </a:r>
            <a:endParaRPr lang="en-US" sz="3100"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solidFill>
                  <a:schemeClr val="bg1">
                    <a:lumMod val="95000"/>
                    <a:lumOff val="5000"/>
                  </a:schemeClr>
                </a:solidFill>
              </a:rPr>
              <a:t>The child has demonstrated that he/she needs someone to serve as a “tour guide” for navigating problems and regulating emotions.</a:t>
            </a:r>
          </a:p>
          <a:p>
            <a:endParaRPr lang="en-US" dirty="0" smtClean="0">
              <a:solidFill>
                <a:schemeClr val="bg1">
                  <a:lumMod val="95000"/>
                  <a:lumOff val="5000"/>
                </a:schemeClr>
              </a:solidFill>
            </a:endParaRPr>
          </a:p>
          <a:p>
            <a:r>
              <a:rPr lang="en-US" dirty="0" smtClean="0">
                <a:solidFill>
                  <a:schemeClr val="bg1">
                    <a:lumMod val="95000"/>
                    <a:lumOff val="5000"/>
                  </a:schemeClr>
                </a:solidFill>
              </a:rPr>
              <a:t>Over time, teaches the child skills so he/she won’t need help for the rest of his/her life.</a:t>
            </a:r>
          </a:p>
        </p:txBody>
      </p:sp>
      <p:sp>
        <p:nvSpPr>
          <p:cNvPr id="4" name="TextBox 3"/>
          <p:cNvSpPr txBox="1"/>
          <p:nvPr/>
        </p:nvSpPr>
        <p:spPr>
          <a:xfrm>
            <a:off x="2057400" y="1600200"/>
            <a:ext cx="4495800" cy="769441"/>
          </a:xfrm>
          <a:prstGeom prst="rect">
            <a:avLst/>
          </a:prstGeom>
          <a:noFill/>
        </p:spPr>
        <p:txBody>
          <a:bodyPr wrap="square" rtlCol="0">
            <a:spAutoFit/>
          </a:bodyPr>
          <a:lstStyle/>
          <a:p>
            <a:pPr algn="ctr"/>
            <a:r>
              <a:rPr lang="en-US" sz="4400" dirty="0" smtClean="0"/>
              <a:t>WHY?</a:t>
            </a:r>
            <a:endParaRPr lang="en-US" sz="4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B Ingredients</a:t>
            </a:r>
            <a:endParaRPr lang="en-US" dirty="0"/>
          </a:p>
        </p:txBody>
      </p:sp>
      <p:sp>
        <p:nvSpPr>
          <p:cNvPr id="4" name="Rectangle 3"/>
          <p:cNvSpPr>
            <a:spLocks noGrp="1" noChangeArrowheads="1"/>
          </p:cNvSpPr>
          <p:nvPr>
            <p:ph idx="1"/>
          </p:nvPr>
        </p:nvSpPr>
        <p:spPr/>
        <p:txBody>
          <a:bodyPr>
            <a:normAutofit/>
          </a:bodyPr>
          <a:lstStyle/>
          <a:p>
            <a:pPr eaLnBrk="1" hangingPunct="1">
              <a:buFont typeface="Wingdings 2" pitchFamily="18" charset="2"/>
              <a:buNone/>
            </a:pPr>
            <a:endParaRPr lang="en-US" dirty="0" smtClean="0"/>
          </a:p>
          <a:p>
            <a:pPr marL="651510" indent="-514350" eaLnBrk="1" hangingPunct="1">
              <a:buFont typeface="Wingdings 2" pitchFamily="18" charset="2"/>
              <a:buAutoNum type="arabicPeriod"/>
            </a:pPr>
            <a:r>
              <a:rPr lang="en-US" dirty="0" smtClean="0">
                <a:solidFill>
                  <a:schemeClr val="bg1">
                    <a:lumMod val="95000"/>
                    <a:lumOff val="5000"/>
                  </a:schemeClr>
                </a:solidFill>
              </a:rPr>
              <a:t>Empathy/Understanding</a:t>
            </a:r>
          </a:p>
          <a:p>
            <a:pPr marL="651510" indent="-514350" eaLnBrk="1" hangingPunct="1">
              <a:buFont typeface="Wingdings 2" pitchFamily="18" charset="2"/>
              <a:buAutoNum type="arabicPeriod"/>
            </a:pPr>
            <a:r>
              <a:rPr lang="en-US" dirty="0" smtClean="0">
                <a:solidFill>
                  <a:schemeClr val="bg1">
                    <a:lumMod val="95000"/>
                    <a:lumOff val="5000"/>
                  </a:schemeClr>
                </a:solidFill>
              </a:rPr>
              <a:t>Define the Problem</a:t>
            </a:r>
          </a:p>
          <a:p>
            <a:pPr marL="651510" indent="-514350" eaLnBrk="1" hangingPunct="1">
              <a:buFont typeface="Wingdings 2" pitchFamily="18" charset="2"/>
              <a:buAutoNum type="arabicPeriod"/>
            </a:pPr>
            <a:r>
              <a:rPr lang="en-US" dirty="0" smtClean="0">
                <a:solidFill>
                  <a:schemeClr val="bg1">
                    <a:lumMod val="95000"/>
                    <a:lumOff val="5000"/>
                  </a:schemeClr>
                </a:solidFill>
              </a:rPr>
              <a:t>Invitation/Brainstorming</a:t>
            </a:r>
          </a:p>
          <a:p>
            <a:pPr marL="514350" indent="-514350" eaLnBrk="1" hangingPunct="1">
              <a:buFont typeface="Wingdings 2" pitchFamily="18" charset="2"/>
              <a:buAutoNum type="arabicPeriod" startAt="3"/>
            </a:pPr>
            <a:endParaRPr lang="en-US" dirty="0" smtClean="0">
              <a:solidFill>
                <a:schemeClr val="bg1">
                  <a:lumMod val="95000"/>
                  <a:lumOff val="5000"/>
                </a:schemeClr>
              </a:solidFill>
            </a:endParaRPr>
          </a:p>
          <a:p>
            <a:pPr marL="514350" indent="-514350" eaLnBrk="1" hangingPunct="1">
              <a:buNone/>
            </a:pPr>
            <a:r>
              <a:rPr lang="en-US" dirty="0" smtClean="0">
                <a:solidFill>
                  <a:schemeClr val="bg1">
                    <a:lumMod val="95000"/>
                    <a:lumOff val="5000"/>
                  </a:schemeClr>
                </a:solidFill>
              </a:rPr>
              <a:t>*Great fit for Love and Logic Parents and Teachers!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Empathy / Understanding</a:t>
            </a:r>
            <a:endParaRPr lang="en-US" dirty="0"/>
          </a:p>
        </p:txBody>
      </p:sp>
      <p:sp>
        <p:nvSpPr>
          <p:cNvPr id="3" name="Content Placeholder 2"/>
          <p:cNvSpPr>
            <a:spLocks noGrp="1"/>
          </p:cNvSpPr>
          <p:nvPr>
            <p:ph idx="1"/>
          </p:nvPr>
        </p:nvSpPr>
        <p:spPr>
          <a:xfrm>
            <a:off x="381000" y="1524000"/>
            <a:ext cx="8229600" cy="4709160"/>
          </a:xfrm>
        </p:spPr>
        <p:txBody>
          <a:bodyPr/>
          <a:lstStyle/>
          <a:p>
            <a:r>
              <a:rPr lang="en-US" dirty="0" smtClean="0">
                <a:solidFill>
                  <a:schemeClr val="bg1">
                    <a:lumMod val="95000"/>
                    <a:lumOff val="5000"/>
                  </a:schemeClr>
                </a:solidFill>
              </a:rPr>
              <a:t>The goal is to gather information to achieve as clear of an understanding of the kid’s concern or perspective about the problem.</a:t>
            </a:r>
          </a:p>
          <a:p>
            <a:r>
              <a:rPr lang="en-US" dirty="0" smtClean="0">
                <a:solidFill>
                  <a:schemeClr val="bg1">
                    <a:lumMod val="95000"/>
                    <a:lumOff val="5000"/>
                  </a:schemeClr>
                </a:solidFill>
              </a:rPr>
              <a:t>It requires “drilling down” and detective work.</a:t>
            </a:r>
          </a:p>
          <a:p>
            <a:r>
              <a:rPr lang="en-US" dirty="0" smtClean="0">
                <a:solidFill>
                  <a:schemeClr val="bg1">
                    <a:lumMod val="95000"/>
                    <a:lumOff val="5000"/>
                  </a:schemeClr>
                </a:solidFill>
              </a:rPr>
              <a:t>Be curious. Your goal is to get the child talking.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CPS</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Improve the youth’s capacities for flexibility, frustration tolerance, communication, and self-regulation.</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To decrease adversarial interactions between parents and youth.</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2133600" y="53163"/>
          <a:ext cx="5257800" cy="6804837"/>
        </p:xfrm>
        <a:graphic>
          <a:graphicData uri="http://schemas.openxmlformats.org/presentationml/2006/ole">
            <p:oleObj spid="_x0000_s91138" name="Acrobat Document" r:id="rId3" imgW="5829103" imgH="7543564" progId="AcroExch.Document.7">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nvGraphicFramePr>
        <p:xfrm>
          <a:off x="1948974" y="0"/>
          <a:ext cx="5298876" cy="6858000"/>
        </p:xfrm>
        <a:graphic>
          <a:graphicData uri="http://schemas.openxmlformats.org/presentationml/2006/ole">
            <p:oleObj spid="_x0000_s92162" name="Acrobat Document" r:id="rId3" imgW="5829103" imgH="7543564" progId="AcroExch.Document.7">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1922562" y="0"/>
          <a:ext cx="5298877" cy="6858000"/>
        </p:xfrm>
        <a:graphic>
          <a:graphicData uri="http://schemas.openxmlformats.org/presentationml/2006/ole">
            <p:oleObj spid="_x0000_s93186" name="Acrobat Document" r:id="rId3" imgW="5829103" imgH="7543564" progId="AcroExch.Document.7">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Empathy/Understand the Child’s Concern</a:t>
            </a:r>
            <a:endParaRPr lang="en-US" dirty="0"/>
          </a:p>
        </p:txBody>
      </p:sp>
      <p:sp>
        <p:nvSpPr>
          <p:cNvPr id="3" name="Content Placeholder 2"/>
          <p:cNvSpPr>
            <a:spLocks noGrp="1"/>
          </p:cNvSpPr>
          <p:nvPr>
            <p:ph idx="1"/>
          </p:nvPr>
        </p:nvSpPr>
        <p:spPr/>
        <p:txBody>
          <a:bodyPr>
            <a:normAutofit/>
          </a:bodyPr>
          <a:lstStyle/>
          <a:p>
            <a:r>
              <a:rPr lang="en-US" sz="3000" dirty="0" smtClean="0">
                <a:solidFill>
                  <a:schemeClr val="bg1">
                    <a:lumMod val="95000"/>
                    <a:lumOff val="5000"/>
                  </a:schemeClr>
                </a:solidFill>
              </a:rPr>
              <a:t>If the child does not have a concern, you can be sure s/he has a perspective.</a:t>
            </a:r>
          </a:p>
          <a:p>
            <a:r>
              <a:rPr lang="en-US" sz="3000" dirty="0" smtClean="0">
                <a:solidFill>
                  <a:schemeClr val="bg1">
                    <a:lumMod val="95000"/>
                    <a:lumOff val="5000"/>
                  </a:schemeClr>
                </a:solidFill>
              </a:rPr>
              <a:t>Empathy ensures that the youth’s concern is on the table.</a:t>
            </a:r>
          </a:p>
          <a:p>
            <a:pPr lvl="1"/>
            <a:r>
              <a:rPr lang="en-US" sz="3000" b="1" dirty="0" smtClean="0">
                <a:solidFill>
                  <a:schemeClr val="bg1">
                    <a:lumMod val="95000"/>
                    <a:lumOff val="5000"/>
                  </a:schemeClr>
                </a:solidFill>
              </a:rPr>
              <a:t>Solutions are not concerns.</a:t>
            </a:r>
          </a:p>
          <a:p>
            <a:r>
              <a:rPr lang="en-US" sz="3000" dirty="0" smtClean="0">
                <a:solidFill>
                  <a:schemeClr val="bg1">
                    <a:lumMod val="95000"/>
                    <a:lumOff val="5000"/>
                  </a:schemeClr>
                </a:solidFill>
              </a:rPr>
              <a:t>Empathy is not a formality – you are not finished with empathy until you have a clear understanding of the youth’s concern or perspective.</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 Understanding</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Proactive B:</a:t>
            </a:r>
          </a:p>
          <a:p>
            <a:r>
              <a:rPr lang="en-US" dirty="0" smtClean="0">
                <a:solidFill>
                  <a:schemeClr val="bg1">
                    <a:lumMod val="95000"/>
                    <a:lumOff val="5000"/>
                  </a:schemeClr>
                </a:solidFill>
              </a:rPr>
              <a:t>Starts with a Neutral Observation</a:t>
            </a:r>
          </a:p>
          <a:p>
            <a:pPr lvl="1"/>
            <a:r>
              <a:rPr lang="en-US" dirty="0" smtClean="0">
                <a:solidFill>
                  <a:schemeClr val="bg1">
                    <a:lumMod val="95000"/>
                    <a:lumOff val="5000"/>
                  </a:schemeClr>
                </a:solidFill>
              </a:rPr>
              <a:t>“I’ve noticed that…”</a:t>
            </a:r>
          </a:p>
          <a:p>
            <a:pPr lvl="1"/>
            <a:r>
              <a:rPr lang="en-US" dirty="0" smtClean="0">
                <a:solidFill>
                  <a:schemeClr val="bg1">
                    <a:lumMod val="95000"/>
                    <a:lumOff val="5000"/>
                  </a:schemeClr>
                </a:solidFill>
              </a:rPr>
              <a:t>“It looks as if…”</a:t>
            </a:r>
          </a:p>
          <a:p>
            <a:pPr lvl="1"/>
            <a:r>
              <a:rPr lang="en-US" dirty="0" smtClean="0">
                <a:solidFill>
                  <a:schemeClr val="bg1">
                    <a:lumMod val="95000"/>
                    <a:lumOff val="5000"/>
                  </a:schemeClr>
                </a:solidFill>
              </a:rPr>
              <a:t>Followed with …”what’s up?”  “what going on?” and inquiry to open the door to more information</a:t>
            </a:r>
          </a:p>
          <a:p>
            <a:pPr lvl="1"/>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95000"/>
                    <a:lumOff val="5000"/>
                  </a:schemeClr>
                </a:solidFill>
              </a:rPr>
              <a:t>Try not to start off with a behavioral observation “I’ve noticed that you’ve been throwing your stuff around your room a lot lately…what’s up?”</a:t>
            </a:r>
          </a:p>
          <a:p>
            <a:r>
              <a:rPr lang="en-US" dirty="0" smtClean="0">
                <a:solidFill>
                  <a:schemeClr val="bg1">
                    <a:lumMod val="95000"/>
                    <a:lumOff val="5000"/>
                  </a:schemeClr>
                </a:solidFill>
              </a:rPr>
              <a:t>Try not to blame or assume</a:t>
            </a:r>
          </a:p>
          <a:p>
            <a:r>
              <a:rPr lang="en-US" dirty="0" smtClean="0">
                <a:solidFill>
                  <a:schemeClr val="bg1">
                    <a:lumMod val="95000"/>
                    <a:lumOff val="5000"/>
                  </a:schemeClr>
                </a:solidFill>
              </a:rPr>
              <a:t>Stick with the facts</a:t>
            </a:r>
          </a:p>
          <a:p>
            <a:r>
              <a:rPr lang="en-US" dirty="0" smtClean="0">
                <a:solidFill>
                  <a:schemeClr val="bg1">
                    <a:lumMod val="95000"/>
                    <a:lumOff val="5000"/>
                  </a:schemeClr>
                </a:solidFill>
              </a:rPr>
              <a:t>Externalize the problem</a:t>
            </a:r>
          </a:p>
          <a:p>
            <a:r>
              <a:rPr lang="en-US" dirty="0" smtClean="0">
                <a:solidFill>
                  <a:schemeClr val="bg1">
                    <a:lumMod val="95000"/>
                    <a:lumOff val="5000"/>
                  </a:schemeClr>
                </a:solidFill>
              </a:rPr>
              <a:t>Use visuals</a:t>
            </a:r>
          </a:p>
          <a:p>
            <a:r>
              <a:rPr lang="en-US" dirty="0" smtClean="0">
                <a:solidFill>
                  <a:schemeClr val="bg1">
                    <a:lumMod val="95000"/>
                    <a:lumOff val="5000"/>
                  </a:schemeClr>
                </a:solidFill>
              </a:rPr>
              <a:t>Keep it basic with as little words as possible</a:t>
            </a:r>
          </a:p>
          <a:p>
            <a:r>
              <a:rPr lang="en-US" dirty="0" smtClean="0">
                <a:solidFill>
                  <a:schemeClr val="bg1">
                    <a:lumMod val="95000"/>
                    <a:lumOff val="5000"/>
                  </a:schemeClr>
                </a:solidFill>
              </a:rPr>
              <a:t>Keep emotions out of it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kids who are vague or give out little information.</a:t>
            </a:r>
            <a:endParaRPr lang="en-US" dirty="0"/>
          </a:p>
        </p:txBody>
      </p:sp>
      <p:sp>
        <p:nvSpPr>
          <p:cNvPr id="4" name="Text Placeholder 3"/>
          <p:cNvSpPr>
            <a:spLocks noGrp="1"/>
          </p:cNvSpPr>
          <p:nvPr>
            <p:ph type="body" idx="1"/>
          </p:nvPr>
        </p:nvSpPr>
        <p:spPr/>
        <p:txBody>
          <a:bodyPr/>
          <a:lstStyle/>
          <a:p>
            <a:r>
              <a:rPr lang="en-US" dirty="0" smtClean="0">
                <a:solidFill>
                  <a:schemeClr val="bg1">
                    <a:lumMod val="95000"/>
                    <a:lumOff val="5000"/>
                  </a:schemeClr>
                </a:solidFill>
              </a:rPr>
              <a:t>Reflective Listening</a:t>
            </a:r>
            <a:endParaRPr lang="en-US" dirty="0"/>
          </a:p>
        </p:txBody>
      </p:sp>
      <p:sp>
        <p:nvSpPr>
          <p:cNvPr id="3" name="Content Placeholder 2"/>
          <p:cNvSpPr>
            <a:spLocks noGrp="1"/>
          </p:cNvSpPr>
          <p:nvPr>
            <p:ph sz="half" idx="2"/>
          </p:nvPr>
        </p:nvSpPr>
        <p:spPr>
          <a:xfrm>
            <a:off x="533400" y="2133600"/>
            <a:ext cx="4040188" cy="3763963"/>
          </a:xfrm>
        </p:spPr>
        <p:txBody>
          <a:bodyPr>
            <a:normAutofit/>
          </a:bodyPr>
          <a:lstStyle/>
          <a:p>
            <a:pPr>
              <a:buNone/>
            </a:pPr>
            <a:endParaRPr lang="en-US" dirty="0" smtClean="0">
              <a:solidFill>
                <a:schemeClr val="bg1">
                  <a:lumMod val="95000"/>
                  <a:lumOff val="5000"/>
                </a:schemeClr>
              </a:solidFill>
            </a:endParaRPr>
          </a:p>
          <a:p>
            <a:pPr lvl="1"/>
            <a:r>
              <a:rPr lang="en-US" dirty="0" smtClean="0">
                <a:solidFill>
                  <a:schemeClr val="bg1">
                    <a:lumMod val="95000"/>
                    <a:lumOff val="5000"/>
                  </a:schemeClr>
                </a:solidFill>
              </a:rPr>
              <a:t>Am I right that?</a:t>
            </a:r>
          </a:p>
          <a:p>
            <a:pPr lvl="1"/>
            <a:r>
              <a:rPr lang="en-US" dirty="0" smtClean="0">
                <a:solidFill>
                  <a:schemeClr val="bg1">
                    <a:lumMod val="95000"/>
                    <a:lumOff val="5000"/>
                  </a:schemeClr>
                </a:solidFill>
              </a:rPr>
              <a:t> I hear you saying…</a:t>
            </a:r>
          </a:p>
          <a:p>
            <a:pPr lvl="1"/>
            <a:r>
              <a:rPr lang="en-US" dirty="0" smtClean="0">
                <a:solidFill>
                  <a:schemeClr val="bg1">
                    <a:lumMod val="95000"/>
                    <a:lumOff val="5000"/>
                  </a:schemeClr>
                </a:solidFill>
              </a:rPr>
              <a:t>…is that right?</a:t>
            </a:r>
          </a:p>
          <a:p>
            <a:pPr lvl="1"/>
            <a:r>
              <a:rPr lang="en-US" dirty="0" smtClean="0">
                <a:solidFill>
                  <a:schemeClr val="bg1">
                    <a:lumMod val="95000"/>
                    <a:lumOff val="5000"/>
                  </a:schemeClr>
                </a:solidFill>
              </a:rPr>
              <a:t>Sounds like you are saying...</a:t>
            </a:r>
            <a:endParaRPr lang="en-US" dirty="0">
              <a:solidFill>
                <a:schemeClr val="bg1">
                  <a:lumMod val="95000"/>
                  <a:lumOff val="5000"/>
                </a:schemeClr>
              </a:solidFill>
            </a:endParaRPr>
          </a:p>
        </p:txBody>
      </p:sp>
      <p:sp>
        <p:nvSpPr>
          <p:cNvPr id="5" name="Text Placeholder 4"/>
          <p:cNvSpPr>
            <a:spLocks noGrp="1"/>
          </p:cNvSpPr>
          <p:nvPr>
            <p:ph type="body" sz="quarter" idx="3"/>
          </p:nvPr>
        </p:nvSpPr>
        <p:spPr>
          <a:xfrm>
            <a:off x="4876800" y="1752600"/>
            <a:ext cx="4041775" cy="750887"/>
          </a:xfrm>
        </p:spPr>
        <p:txBody>
          <a:bodyPr/>
          <a:lstStyle/>
          <a:p>
            <a:r>
              <a:rPr lang="en-US" dirty="0" smtClean="0">
                <a:solidFill>
                  <a:schemeClr val="bg1">
                    <a:lumMod val="95000"/>
                    <a:lumOff val="5000"/>
                  </a:schemeClr>
                </a:solidFill>
              </a:rPr>
              <a:t>Clarifying questions</a:t>
            </a:r>
          </a:p>
          <a:p>
            <a:endParaRPr lang="en-US" dirty="0"/>
          </a:p>
        </p:txBody>
      </p:sp>
      <p:sp>
        <p:nvSpPr>
          <p:cNvPr id="6" name="Content Placeholder 5"/>
          <p:cNvSpPr>
            <a:spLocks noGrp="1"/>
          </p:cNvSpPr>
          <p:nvPr>
            <p:ph sz="quarter" idx="4"/>
          </p:nvPr>
        </p:nvSpPr>
        <p:spPr/>
        <p:txBody>
          <a:bodyPr/>
          <a:lstStyle/>
          <a:p>
            <a:pPr lvl="1"/>
            <a:r>
              <a:rPr lang="en-US" dirty="0" smtClean="0">
                <a:solidFill>
                  <a:schemeClr val="bg1">
                    <a:lumMod val="95000"/>
                    <a:lumOff val="5000"/>
                  </a:schemeClr>
                </a:solidFill>
              </a:rPr>
              <a:t>“How so? Why? What’s going on? “How come?</a:t>
            </a:r>
          </a:p>
          <a:p>
            <a:pPr lvl="1"/>
            <a:r>
              <a:rPr lang="en-US" dirty="0" smtClean="0">
                <a:solidFill>
                  <a:schemeClr val="bg1">
                    <a:lumMod val="95000"/>
                    <a:lumOff val="5000"/>
                  </a:schemeClr>
                </a:solidFill>
              </a:rPr>
              <a:t>“I don’t quite understand. I’m confused.”</a:t>
            </a:r>
          </a:p>
          <a:p>
            <a:pPr lvl="1"/>
            <a:r>
              <a:rPr lang="en-US" dirty="0" smtClean="0">
                <a:solidFill>
                  <a:schemeClr val="bg1">
                    <a:lumMod val="95000"/>
                    <a:lumOff val="5000"/>
                  </a:schemeClr>
                </a:solidFill>
              </a:rPr>
              <a:t>“Can you tell me more about that?”</a:t>
            </a:r>
          </a:p>
          <a:p>
            <a:pPr lvl="1"/>
            <a:r>
              <a:rPr lang="en-US" dirty="0" smtClean="0">
                <a:solidFill>
                  <a:schemeClr val="bg1">
                    <a:lumMod val="95000"/>
                    <a:lumOff val="5000"/>
                  </a:schemeClr>
                </a:solidFill>
              </a:rPr>
              <a:t>“What happened when?”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For kids who are confrontational, give the quiet treatment or give out little information.</a:t>
            </a:r>
            <a:endParaRPr lang="en-US" sz="3600" dirty="0"/>
          </a:p>
        </p:txBody>
      </p:sp>
      <p:sp>
        <p:nvSpPr>
          <p:cNvPr id="4" name="Text Placeholder 3"/>
          <p:cNvSpPr>
            <a:spLocks noGrp="1"/>
          </p:cNvSpPr>
          <p:nvPr>
            <p:ph type="body" idx="1"/>
          </p:nvPr>
        </p:nvSpPr>
        <p:spPr>
          <a:xfrm>
            <a:off x="533400" y="2438400"/>
            <a:ext cx="4040188" cy="750887"/>
          </a:xfrm>
        </p:spPr>
        <p:txBody>
          <a:bodyPr/>
          <a:lstStyle/>
          <a:p>
            <a:r>
              <a:rPr lang="en-US" dirty="0" smtClean="0">
                <a:solidFill>
                  <a:schemeClr val="bg1">
                    <a:lumMod val="95000"/>
                    <a:lumOff val="5000"/>
                  </a:schemeClr>
                </a:solidFill>
              </a:rPr>
              <a:t>Educated Guessing</a:t>
            </a:r>
          </a:p>
          <a:p>
            <a:endParaRPr lang="en-US" dirty="0"/>
          </a:p>
        </p:txBody>
      </p:sp>
      <p:sp>
        <p:nvSpPr>
          <p:cNvPr id="3" name="Content Placeholder 2"/>
          <p:cNvSpPr>
            <a:spLocks noGrp="1"/>
          </p:cNvSpPr>
          <p:nvPr>
            <p:ph sz="half" idx="2"/>
          </p:nvPr>
        </p:nvSpPr>
        <p:spPr/>
        <p:txBody>
          <a:bodyPr>
            <a:normAutofit/>
          </a:bodyPr>
          <a:lstStyle/>
          <a:p>
            <a:endParaRPr lang="en-US" dirty="0" smtClean="0"/>
          </a:p>
          <a:p>
            <a:pPr lvl="1"/>
            <a:endParaRPr lang="en-US" dirty="0" smtClean="0">
              <a:solidFill>
                <a:schemeClr val="bg1">
                  <a:lumMod val="95000"/>
                  <a:lumOff val="5000"/>
                </a:schemeClr>
              </a:solidFill>
            </a:endParaRPr>
          </a:p>
          <a:p>
            <a:pPr lvl="1"/>
            <a:r>
              <a:rPr lang="en-US" dirty="0" smtClean="0">
                <a:solidFill>
                  <a:schemeClr val="bg1">
                    <a:lumMod val="95000"/>
                    <a:lumOff val="5000"/>
                  </a:schemeClr>
                </a:solidFill>
              </a:rPr>
              <a:t>20 questions</a:t>
            </a:r>
          </a:p>
          <a:p>
            <a:pPr lvl="1"/>
            <a:r>
              <a:rPr lang="en-US" dirty="0" smtClean="0">
                <a:solidFill>
                  <a:schemeClr val="bg1">
                    <a:lumMod val="95000"/>
                    <a:lumOff val="5000"/>
                  </a:schemeClr>
                </a:solidFill>
              </a:rPr>
              <a:t>Mind if I take a guess</a:t>
            </a:r>
          </a:p>
          <a:p>
            <a:pPr lvl="1"/>
            <a:r>
              <a:rPr lang="en-US" dirty="0" smtClean="0">
                <a:solidFill>
                  <a:schemeClr val="bg1">
                    <a:lumMod val="95000"/>
                    <a:lumOff val="5000"/>
                  </a:schemeClr>
                </a:solidFill>
              </a:rPr>
              <a:t>Let me know if I am getting warm</a:t>
            </a:r>
          </a:p>
          <a:p>
            <a:pPr lvl="1"/>
            <a:r>
              <a:rPr lang="en-US" dirty="0" smtClean="0">
                <a:solidFill>
                  <a:schemeClr val="bg1">
                    <a:lumMod val="95000"/>
                    <a:lumOff val="5000"/>
                  </a:schemeClr>
                </a:solidFill>
              </a:rPr>
              <a:t>Some other kids I know</a:t>
            </a:r>
          </a:p>
          <a:p>
            <a:pPr lvl="1"/>
            <a:endParaRPr lang="en-US" dirty="0" smtClean="0"/>
          </a:p>
        </p:txBody>
      </p:sp>
      <p:sp>
        <p:nvSpPr>
          <p:cNvPr id="5" name="Text Placeholder 4"/>
          <p:cNvSpPr>
            <a:spLocks noGrp="1"/>
          </p:cNvSpPr>
          <p:nvPr>
            <p:ph type="body" sz="quarter" idx="3"/>
          </p:nvPr>
        </p:nvSpPr>
        <p:spPr>
          <a:xfrm>
            <a:off x="5102225" y="2362200"/>
            <a:ext cx="4041775" cy="750887"/>
          </a:xfrm>
        </p:spPr>
        <p:txBody>
          <a:bodyPr/>
          <a:lstStyle/>
          <a:p>
            <a:r>
              <a:rPr lang="en-US" dirty="0" smtClean="0">
                <a:solidFill>
                  <a:schemeClr val="bg1">
                    <a:lumMod val="95000"/>
                    <a:lumOff val="5000"/>
                  </a:schemeClr>
                </a:solidFill>
              </a:rPr>
              <a:t>         Reassurance</a:t>
            </a:r>
          </a:p>
          <a:p>
            <a:endParaRPr lang="en-US" dirty="0"/>
          </a:p>
        </p:txBody>
      </p:sp>
      <p:sp>
        <p:nvSpPr>
          <p:cNvPr id="6" name="Content Placeholder 5"/>
          <p:cNvSpPr>
            <a:spLocks noGrp="1"/>
          </p:cNvSpPr>
          <p:nvPr>
            <p:ph sz="quarter" idx="4"/>
          </p:nvPr>
        </p:nvSpPr>
        <p:spPr>
          <a:xfrm>
            <a:off x="4648200" y="2819400"/>
            <a:ext cx="4041775" cy="3763963"/>
          </a:xfrm>
        </p:spPr>
        <p:txBody>
          <a:bodyPr>
            <a:normAutofit/>
          </a:bodyPr>
          <a:lstStyle/>
          <a:p>
            <a:pPr lvl="1"/>
            <a:r>
              <a:rPr lang="en-US" dirty="0" smtClean="0">
                <a:solidFill>
                  <a:schemeClr val="bg1">
                    <a:lumMod val="95000"/>
                    <a:lumOff val="5000"/>
                  </a:schemeClr>
                </a:solidFill>
              </a:rPr>
              <a:t>I’m not saying no</a:t>
            </a:r>
          </a:p>
          <a:p>
            <a:pPr lvl="1"/>
            <a:r>
              <a:rPr lang="en-US" dirty="0" smtClean="0">
                <a:solidFill>
                  <a:schemeClr val="bg1">
                    <a:lumMod val="95000"/>
                    <a:lumOff val="5000"/>
                  </a:schemeClr>
                </a:solidFill>
              </a:rPr>
              <a:t>I’m not saying you have to</a:t>
            </a:r>
          </a:p>
          <a:p>
            <a:pPr lvl="1"/>
            <a:r>
              <a:rPr lang="en-US" dirty="0" smtClean="0">
                <a:solidFill>
                  <a:schemeClr val="bg1">
                    <a:lumMod val="95000"/>
                    <a:lumOff val="5000"/>
                  </a:schemeClr>
                </a:solidFill>
              </a:rPr>
              <a:t>I’m not saying you can’t</a:t>
            </a:r>
          </a:p>
          <a:p>
            <a:pPr lvl="1"/>
            <a:r>
              <a:rPr lang="en-US" dirty="0" smtClean="0">
                <a:solidFill>
                  <a:schemeClr val="bg1">
                    <a:lumMod val="95000"/>
                    <a:lumOff val="5000"/>
                  </a:schemeClr>
                </a:solidFill>
              </a:rPr>
              <a:t>You are not in trouble</a:t>
            </a:r>
          </a:p>
          <a:p>
            <a:pPr lvl="1"/>
            <a:r>
              <a:rPr lang="en-US" dirty="0" smtClean="0">
                <a:solidFill>
                  <a:schemeClr val="bg1">
                    <a:lumMod val="95000"/>
                    <a:lumOff val="5000"/>
                  </a:schemeClr>
                </a:solidFill>
              </a:rPr>
              <a:t>I just want to understand</a:t>
            </a:r>
          </a:p>
          <a:p>
            <a:pPr lvl="1"/>
            <a:r>
              <a:rPr lang="en-US" dirty="0" smtClean="0">
                <a:solidFill>
                  <a:schemeClr val="bg1">
                    <a:lumMod val="95000"/>
                    <a:lumOff val="5000"/>
                  </a:schemeClr>
                </a:solidFill>
              </a:rPr>
              <a:t>I know there must be an important reason</a:t>
            </a:r>
          </a:p>
          <a:p>
            <a:pPr lvl="1"/>
            <a:r>
              <a:rPr lang="en-US" dirty="0" smtClean="0">
                <a:solidFill>
                  <a:schemeClr val="bg1">
                    <a:lumMod val="95000"/>
                    <a:lumOff val="5000"/>
                  </a:schemeClr>
                </a:solidFill>
              </a:rPr>
              <a:t>I know you are trying hard</a:t>
            </a:r>
          </a:p>
          <a:p>
            <a:pPr lvl="1"/>
            <a:r>
              <a:rPr lang="en-US" dirty="0" smtClean="0">
                <a:solidFill>
                  <a:schemeClr val="bg1">
                    <a:lumMod val="95000"/>
                    <a:lumOff val="5000"/>
                  </a:schemeClr>
                </a:solidFill>
              </a:rPr>
              <a:t>I really want your opinion</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and perspective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lumMod val="95000"/>
                    <a:lumOff val="5000"/>
                  </a:schemeClr>
                </a:solidFill>
              </a:rPr>
              <a:t>Part of empathy and understanding is listening.  Our children who are on the spectrum will have a perspective certainly it will be greatly different from ours.  It may be very difficult to even “rationalize” or “justify” their perspective but try to listen. Engaging in an argument at this point will only escalate the situation.</a:t>
            </a:r>
          </a:p>
          <a:p>
            <a:r>
              <a:rPr lang="en-US" dirty="0" smtClean="0">
                <a:solidFill>
                  <a:schemeClr val="bg1">
                    <a:lumMod val="95000"/>
                    <a:lumOff val="5000"/>
                  </a:schemeClr>
                </a:solidFill>
              </a:rPr>
              <a:t>For non-verbal or low-verbal kids, empathy is still important, offer comfort, use visuals, sensory, and “feeling words” supported with visuals.  </a:t>
            </a:r>
          </a:p>
          <a:p>
            <a:r>
              <a:rPr lang="en-US" dirty="0" smtClean="0">
                <a:solidFill>
                  <a:schemeClr val="bg1">
                    <a:lumMod val="95000"/>
                    <a:lumOff val="5000"/>
                  </a:schemeClr>
                </a:solidFill>
              </a:rPr>
              <a:t>Love and logic parents use your empathy statements such as, “Oh bummer” “How Sad” etc</a:t>
            </a:r>
            <a:r>
              <a:rPr lang="en-US" dirty="0" smtClean="0"/>
              <a: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and Step 1</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95000"/>
                    <a:lumOff val="5000"/>
                  </a:schemeClr>
                </a:solidFill>
              </a:rPr>
              <a:t>Use of visuals </a:t>
            </a:r>
            <a:r>
              <a:rPr lang="en-US" dirty="0" smtClean="0">
                <a:solidFill>
                  <a:schemeClr val="bg1">
                    <a:lumMod val="95000"/>
                    <a:lumOff val="5000"/>
                  </a:schemeClr>
                </a:solidFill>
              </a:rPr>
              <a:t>are </a:t>
            </a:r>
            <a:r>
              <a:rPr lang="en-US" dirty="0" smtClean="0">
                <a:solidFill>
                  <a:schemeClr val="bg1">
                    <a:lumMod val="95000"/>
                    <a:lumOff val="5000"/>
                  </a:schemeClr>
                </a:solidFill>
              </a:rPr>
              <a:t>important </a:t>
            </a:r>
            <a:r>
              <a:rPr lang="en-US" dirty="0" smtClean="0">
                <a:solidFill>
                  <a:schemeClr val="bg1">
                    <a:lumMod val="95000"/>
                    <a:lumOff val="5000"/>
                  </a:schemeClr>
                </a:solidFill>
              </a:rPr>
              <a:t>at this point.</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Thinking bubbles, speaking bubbles, drawings, cartooning etc. are all good ways for the child to express their concerns.</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A 5 could make me lose control is another great method to get “concerns” out on the table…especially if you are having a difficult time figuring out triggers.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Inflexible/Explosive Children/Youth</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95000"/>
                    <a:lumOff val="5000"/>
                  </a:schemeClr>
                </a:solidFill>
              </a:rPr>
              <a:t>Very limited capacity for flexibility and adaptability.</a:t>
            </a:r>
          </a:p>
          <a:p>
            <a:r>
              <a:rPr lang="en-US" dirty="0" smtClean="0">
                <a:solidFill>
                  <a:schemeClr val="bg1">
                    <a:lumMod val="95000"/>
                    <a:lumOff val="5000"/>
                  </a:schemeClr>
                </a:solidFill>
              </a:rPr>
              <a:t>Incoherent when severely frustrated.</a:t>
            </a:r>
          </a:p>
          <a:p>
            <a:r>
              <a:rPr lang="en-US" dirty="0" smtClean="0">
                <a:solidFill>
                  <a:schemeClr val="bg1">
                    <a:lumMod val="95000"/>
                    <a:lumOff val="5000"/>
                  </a:schemeClr>
                </a:solidFill>
              </a:rPr>
              <a:t>Tendency think in a concrete, rigid, black-and-white manner.</a:t>
            </a:r>
          </a:p>
          <a:p>
            <a:r>
              <a:rPr lang="en-US" dirty="0" smtClean="0">
                <a:solidFill>
                  <a:schemeClr val="bg1">
                    <a:lumMod val="95000"/>
                    <a:lumOff val="5000"/>
                  </a:schemeClr>
                </a:solidFill>
              </a:rPr>
              <a:t>Persistence of inflexibility and poor response to frustration despite a high level of intrinsic or extrinsic motivation.</a:t>
            </a:r>
          </a:p>
          <a:p>
            <a:r>
              <a:rPr lang="en-US" b="1" dirty="0" smtClean="0">
                <a:solidFill>
                  <a:schemeClr val="accent1"/>
                </a:solidFill>
              </a:rPr>
              <a:t>Does</a:t>
            </a:r>
            <a:r>
              <a:rPr lang="en-US" dirty="0" smtClean="0">
                <a:solidFill>
                  <a:schemeClr val="accent1"/>
                </a:solidFill>
              </a:rPr>
              <a:t> </a:t>
            </a:r>
            <a:r>
              <a:rPr lang="en-US" b="1" dirty="0" smtClean="0">
                <a:solidFill>
                  <a:schemeClr val="accent1"/>
                </a:solidFill>
              </a:rPr>
              <a:t>this sound like your child?</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the Problem</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b="1" dirty="0" smtClean="0">
                <a:solidFill>
                  <a:schemeClr val="bg1">
                    <a:lumMod val="95000"/>
                    <a:lumOff val="5000"/>
                  </a:schemeClr>
                </a:solidFill>
              </a:rPr>
              <a:t>The goal of this step is to ensure that the adult’s concern or perspective is on the table.</a:t>
            </a:r>
          </a:p>
          <a:p>
            <a:pPr lvl="1">
              <a:lnSpc>
                <a:spcPct val="80000"/>
              </a:lnSpc>
            </a:pPr>
            <a:r>
              <a:rPr lang="en-US" sz="3000" dirty="0" smtClean="0">
                <a:solidFill>
                  <a:schemeClr val="bg1">
                    <a:lumMod val="95000"/>
                    <a:lumOff val="5000"/>
                  </a:schemeClr>
                </a:solidFill>
              </a:rPr>
              <a:t>Proactive Plan B language: </a:t>
            </a:r>
          </a:p>
          <a:p>
            <a:pPr lvl="2" indent="-273050">
              <a:lnSpc>
                <a:spcPct val="80000"/>
              </a:lnSpc>
              <a:buFont typeface="Wingdings 2" pitchFamily="18" charset="2"/>
              <a:buChar char=""/>
            </a:pPr>
            <a:r>
              <a:rPr lang="en-US" sz="2800" i="1" dirty="0" smtClean="0">
                <a:solidFill>
                  <a:schemeClr val="bg1">
                    <a:lumMod val="95000"/>
                    <a:lumOff val="5000"/>
                  </a:schemeClr>
                </a:solidFill>
              </a:rPr>
              <a:t>“</a:t>
            </a:r>
            <a:r>
              <a:rPr lang="en-US" sz="2800" b="1" i="1" dirty="0" smtClean="0">
                <a:solidFill>
                  <a:schemeClr val="bg1">
                    <a:lumMod val="95000"/>
                    <a:lumOff val="5000"/>
                  </a:schemeClr>
                </a:solidFill>
              </a:rPr>
              <a:t>The thing is…”</a:t>
            </a:r>
          </a:p>
          <a:p>
            <a:pPr lvl="2" indent="-273050">
              <a:lnSpc>
                <a:spcPct val="80000"/>
              </a:lnSpc>
              <a:buFont typeface="Wingdings 2" pitchFamily="18" charset="2"/>
              <a:buChar char=""/>
            </a:pPr>
            <a:r>
              <a:rPr lang="en-US" sz="2800" b="1" i="1" dirty="0" smtClean="0">
                <a:solidFill>
                  <a:schemeClr val="bg1">
                    <a:lumMod val="95000"/>
                    <a:lumOff val="5000"/>
                  </a:schemeClr>
                </a:solidFill>
              </a:rPr>
              <a:t>“My concern is…”</a:t>
            </a:r>
          </a:p>
          <a:p>
            <a:pPr lvl="2" indent="-273050">
              <a:lnSpc>
                <a:spcPct val="80000"/>
              </a:lnSpc>
              <a:buFont typeface="Wingdings 2" pitchFamily="18" charset="2"/>
              <a:buChar char=""/>
            </a:pPr>
            <a:r>
              <a:rPr lang="en-US" sz="2800" b="1" i="1" dirty="0" smtClean="0">
                <a:solidFill>
                  <a:schemeClr val="bg1">
                    <a:lumMod val="95000"/>
                    <a:lumOff val="5000"/>
                  </a:schemeClr>
                </a:solidFill>
              </a:rPr>
              <a:t>“What’s important to me is…”</a:t>
            </a:r>
          </a:p>
          <a:p>
            <a:r>
              <a:rPr lang="en-US" dirty="0" smtClean="0">
                <a:solidFill>
                  <a:schemeClr val="bg1">
                    <a:lumMod val="95000"/>
                    <a:lumOff val="5000"/>
                  </a:schemeClr>
                </a:solidFill>
              </a:rPr>
              <a:t>Love and logic parents…this should be familiar to you as well.</a:t>
            </a:r>
          </a:p>
          <a:p>
            <a:r>
              <a:rPr lang="en-US" dirty="0" smtClean="0">
                <a:solidFill>
                  <a:schemeClr val="bg1">
                    <a:lumMod val="95000"/>
                    <a:lumOff val="5000"/>
                  </a:schemeClr>
                </a:solidFill>
              </a:rPr>
              <a:t>Continue with visual supports the child already is familiar with.</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the problem</a:t>
            </a:r>
            <a:endParaRPr lang="en-US" dirty="0"/>
          </a:p>
        </p:txBody>
      </p:sp>
      <p:sp>
        <p:nvSpPr>
          <p:cNvPr id="3" name="Content Placeholder 2"/>
          <p:cNvSpPr>
            <a:spLocks noGrp="1"/>
          </p:cNvSpPr>
          <p:nvPr>
            <p:ph idx="1"/>
          </p:nvPr>
        </p:nvSpPr>
        <p:spPr/>
        <p:txBody>
          <a:bodyPr>
            <a:normAutofit/>
          </a:bodyPr>
          <a:lstStyle/>
          <a:p>
            <a:pPr>
              <a:lnSpc>
                <a:spcPct val="80000"/>
              </a:lnSpc>
            </a:pPr>
            <a:r>
              <a:rPr lang="en-US" sz="3000" dirty="0" smtClean="0">
                <a:solidFill>
                  <a:schemeClr val="bg1">
                    <a:lumMod val="95000"/>
                    <a:lumOff val="5000"/>
                  </a:schemeClr>
                </a:solidFill>
              </a:rPr>
              <a:t>Definition of a problem is: </a:t>
            </a:r>
          </a:p>
          <a:p>
            <a:pPr lvl="1">
              <a:lnSpc>
                <a:spcPct val="80000"/>
              </a:lnSpc>
            </a:pPr>
            <a:r>
              <a:rPr lang="en-US" sz="3000" dirty="0" smtClean="0">
                <a:solidFill>
                  <a:schemeClr val="bg1">
                    <a:lumMod val="95000"/>
                    <a:lumOff val="5000"/>
                  </a:schemeClr>
                </a:solidFill>
              </a:rPr>
              <a:t>Two concerns that have yet to be reconciled. </a:t>
            </a:r>
          </a:p>
          <a:p>
            <a:pPr>
              <a:lnSpc>
                <a:spcPct val="80000"/>
              </a:lnSpc>
            </a:pPr>
            <a:r>
              <a:rPr lang="en-US" sz="3000" dirty="0" smtClean="0">
                <a:solidFill>
                  <a:schemeClr val="bg1">
                    <a:lumMod val="95000"/>
                    <a:lumOff val="5000"/>
                  </a:schemeClr>
                </a:solidFill>
              </a:rPr>
              <a:t>If there are not 2 concerns, there is not a problem.</a:t>
            </a:r>
          </a:p>
          <a:p>
            <a:pPr>
              <a:lnSpc>
                <a:spcPct val="80000"/>
              </a:lnSpc>
            </a:pPr>
            <a:r>
              <a:rPr lang="en-US" sz="3000" dirty="0" smtClean="0">
                <a:solidFill>
                  <a:schemeClr val="bg1">
                    <a:lumMod val="95000"/>
                    <a:lumOff val="5000"/>
                  </a:schemeClr>
                </a:solidFill>
              </a:rPr>
              <a:t>Adult concerns and youth concerns are </a:t>
            </a:r>
            <a:r>
              <a:rPr lang="en-US" sz="3000" b="1" dirty="0" smtClean="0">
                <a:solidFill>
                  <a:schemeClr val="bg1">
                    <a:lumMod val="95000"/>
                    <a:lumOff val="5000"/>
                  </a:schemeClr>
                </a:solidFill>
              </a:rPr>
              <a:t>EQUAL</a:t>
            </a:r>
            <a:r>
              <a:rPr lang="en-US" sz="3000" dirty="0" smtClean="0">
                <a:solidFill>
                  <a:schemeClr val="bg1">
                    <a:lumMod val="95000"/>
                    <a:lumOff val="5000"/>
                  </a:schemeClr>
                </a:solidFill>
              </a:rPr>
              <a:t>.</a:t>
            </a:r>
          </a:p>
          <a:p>
            <a:pPr>
              <a:lnSpc>
                <a:spcPct val="80000"/>
              </a:lnSpc>
            </a:pPr>
            <a:r>
              <a:rPr lang="en-US" sz="3000" dirty="0" smtClean="0">
                <a:solidFill>
                  <a:schemeClr val="bg1">
                    <a:lumMod val="95000"/>
                    <a:lumOff val="5000"/>
                  </a:schemeClr>
                </a:solidFill>
              </a:rPr>
              <a:t>Sometimes adults do not know their concerns either.</a:t>
            </a:r>
          </a:p>
          <a:p>
            <a:pPr lvl="1">
              <a:lnSpc>
                <a:spcPct val="80000"/>
              </a:lnSpc>
            </a:pPr>
            <a:r>
              <a:rPr lang="en-US" sz="3000" dirty="0" smtClean="0">
                <a:solidFill>
                  <a:schemeClr val="bg1">
                    <a:lumMod val="95000"/>
                    <a:lumOff val="5000"/>
                  </a:schemeClr>
                </a:solidFill>
              </a:rPr>
              <a:t>Ask yourself as the adult: What’s my/our concern about that? Why do we care about this?</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the Problem</a:t>
            </a:r>
            <a:endParaRPr lang="en-US" dirty="0"/>
          </a:p>
        </p:txBody>
      </p:sp>
      <p:sp>
        <p:nvSpPr>
          <p:cNvPr id="3" name="Content Placeholder 2"/>
          <p:cNvSpPr>
            <a:spLocks noGrp="1"/>
          </p:cNvSpPr>
          <p:nvPr>
            <p:ph idx="1"/>
          </p:nvPr>
        </p:nvSpPr>
        <p:spPr/>
        <p:txBody>
          <a:bodyPr>
            <a:normAutofit/>
          </a:bodyPr>
          <a:lstStyle/>
          <a:p>
            <a:pPr>
              <a:lnSpc>
                <a:spcPct val="80000"/>
              </a:lnSpc>
            </a:pPr>
            <a:r>
              <a:rPr lang="en-US" sz="3000" dirty="0" smtClean="0">
                <a:solidFill>
                  <a:schemeClr val="bg1">
                    <a:lumMod val="95000"/>
                    <a:lumOff val="5000"/>
                  </a:schemeClr>
                </a:solidFill>
              </a:rPr>
              <a:t>Good adult concerns: health, safety, learning, how behavior is affecting the kid or others.</a:t>
            </a:r>
          </a:p>
          <a:p>
            <a:pPr lvl="1">
              <a:lnSpc>
                <a:spcPct val="80000"/>
              </a:lnSpc>
            </a:pPr>
            <a:r>
              <a:rPr lang="en-US" sz="3000" dirty="0" smtClean="0">
                <a:solidFill>
                  <a:schemeClr val="bg1">
                    <a:lumMod val="95000"/>
                    <a:lumOff val="5000"/>
                  </a:schemeClr>
                </a:solidFill>
              </a:rPr>
              <a:t>What if the kid “doesn’t care” about your concern?</a:t>
            </a:r>
          </a:p>
          <a:p>
            <a:pPr lvl="2">
              <a:lnSpc>
                <a:spcPct val="80000"/>
              </a:lnSpc>
            </a:pPr>
            <a:r>
              <a:rPr lang="en-US" sz="3000" dirty="0" smtClean="0">
                <a:solidFill>
                  <a:schemeClr val="bg1">
                    <a:lumMod val="95000"/>
                    <a:lumOff val="5000"/>
                  </a:schemeClr>
                </a:solidFill>
              </a:rPr>
              <a:t>He doesn’t have to!  He just needs to take it into consideration.</a:t>
            </a:r>
          </a:p>
          <a:p>
            <a:r>
              <a:rPr lang="en-US" sz="3000" dirty="0" smtClean="0">
                <a:solidFill>
                  <a:schemeClr val="bg1">
                    <a:lumMod val="95000"/>
                    <a:lumOff val="5000"/>
                  </a:schemeClr>
                </a:solidFill>
              </a:rPr>
              <a:t>Remember: Solutions are not concerns.</a:t>
            </a:r>
          </a:p>
          <a:p>
            <a:pPr lvl="1"/>
            <a:r>
              <a:rPr lang="en-US" sz="3000" b="1" dirty="0" smtClean="0">
                <a:solidFill>
                  <a:schemeClr val="bg1">
                    <a:lumMod val="95000"/>
                    <a:lumOff val="5000"/>
                  </a:schemeClr>
                </a:solidFill>
              </a:rPr>
              <a:t> Dueling Solutions = A Power Struggle</a:t>
            </a:r>
          </a:p>
          <a:p>
            <a:r>
              <a:rPr lang="en-US" sz="3000" dirty="0" smtClean="0">
                <a:solidFill>
                  <a:schemeClr val="bg1">
                    <a:lumMod val="95000"/>
                    <a:lumOff val="5000"/>
                  </a:schemeClr>
                </a:solidFill>
              </a:rPr>
              <a:t>The first two ingredients of Plan B are reserved exclusively for concerns.</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Invitation</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b="1" dirty="0" smtClean="0">
                <a:solidFill>
                  <a:schemeClr val="bg1">
                    <a:lumMod val="95000"/>
                    <a:lumOff val="5000"/>
                  </a:schemeClr>
                </a:solidFill>
              </a:rPr>
              <a:t>Goal of this step is to brainstorm solutions together so as to address both concerns.</a:t>
            </a:r>
          </a:p>
          <a:p>
            <a:pPr>
              <a:lnSpc>
                <a:spcPct val="90000"/>
              </a:lnSpc>
            </a:pPr>
            <a:r>
              <a:rPr lang="en-US" dirty="0" smtClean="0">
                <a:solidFill>
                  <a:schemeClr val="bg1">
                    <a:lumMod val="95000"/>
                    <a:lumOff val="5000"/>
                  </a:schemeClr>
                </a:solidFill>
              </a:rPr>
              <a:t>Make sure the youth knows this is something you are doing </a:t>
            </a:r>
            <a:r>
              <a:rPr lang="en-US" b="1" dirty="0" smtClean="0">
                <a:solidFill>
                  <a:schemeClr val="bg1">
                    <a:lumMod val="95000"/>
                    <a:lumOff val="5000"/>
                  </a:schemeClr>
                </a:solidFill>
              </a:rPr>
              <a:t>WITH</a:t>
            </a:r>
            <a:r>
              <a:rPr lang="en-US" dirty="0" smtClean="0">
                <a:solidFill>
                  <a:schemeClr val="bg1">
                    <a:lumMod val="95000"/>
                    <a:lumOff val="5000"/>
                  </a:schemeClr>
                </a:solidFill>
              </a:rPr>
              <a:t> him/her rather than </a:t>
            </a:r>
            <a:r>
              <a:rPr lang="en-US" b="1" dirty="0" smtClean="0">
                <a:solidFill>
                  <a:schemeClr val="bg1">
                    <a:lumMod val="95000"/>
                    <a:lumOff val="5000"/>
                  </a:schemeClr>
                </a:solidFill>
              </a:rPr>
              <a:t>TO</a:t>
            </a:r>
            <a:r>
              <a:rPr lang="en-US" dirty="0" smtClean="0">
                <a:solidFill>
                  <a:schemeClr val="bg1">
                    <a:lumMod val="95000"/>
                    <a:lumOff val="5000"/>
                  </a:schemeClr>
                </a:solidFill>
              </a:rPr>
              <a:t> him/her.</a:t>
            </a:r>
          </a:p>
          <a:p>
            <a:pPr>
              <a:lnSpc>
                <a:spcPct val="90000"/>
              </a:lnSpc>
            </a:pPr>
            <a:r>
              <a:rPr lang="en-US" dirty="0" smtClean="0">
                <a:solidFill>
                  <a:schemeClr val="bg1">
                    <a:lumMod val="95000"/>
                    <a:lumOff val="5000"/>
                  </a:schemeClr>
                </a:solidFill>
              </a:rPr>
              <a:t>Let the youth know you’re as invested in ensuring that his/her concern is addressed as you are in ensuring that your own concern is addressed.</a:t>
            </a:r>
          </a:p>
          <a:p>
            <a:pPr>
              <a:lnSpc>
                <a:spcPct val="90000"/>
              </a:lnSpc>
            </a:pPr>
            <a:r>
              <a:rPr lang="en-US" dirty="0" smtClean="0">
                <a:solidFill>
                  <a:schemeClr val="bg1">
                    <a:lumMod val="95000"/>
                    <a:lumOff val="5000"/>
                  </a:schemeClr>
                </a:solidFill>
              </a:rPr>
              <a:t>When the child has ownership in solving the problem they are more likely to be invested in its outcome and have more carryover.</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Invitation</a:t>
            </a:r>
            <a:endParaRPr lang="en-US" dirty="0"/>
          </a:p>
        </p:txBody>
      </p:sp>
      <p:sp>
        <p:nvSpPr>
          <p:cNvPr id="3" name="Content Placeholder 2"/>
          <p:cNvSpPr>
            <a:spLocks noGrp="1"/>
          </p:cNvSpPr>
          <p:nvPr>
            <p:ph idx="1"/>
          </p:nvPr>
        </p:nvSpPr>
        <p:spPr/>
        <p:txBody>
          <a:bodyPr/>
          <a:lstStyle/>
          <a:p>
            <a:pPr>
              <a:lnSpc>
                <a:spcPct val="90000"/>
              </a:lnSpc>
            </a:pPr>
            <a:r>
              <a:rPr lang="en-US" dirty="0" smtClean="0">
                <a:solidFill>
                  <a:schemeClr val="bg1">
                    <a:lumMod val="95000"/>
                    <a:lumOff val="5000"/>
                  </a:schemeClr>
                </a:solidFill>
              </a:rPr>
              <a:t>Should recap the two concerns so as to summarized the problem to be solved.</a:t>
            </a:r>
          </a:p>
          <a:p>
            <a:pPr lvl="1">
              <a:lnSpc>
                <a:spcPct val="90000"/>
              </a:lnSpc>
            </a:pPr>
            <a:r>
              <a:rPr lang="en-US" sz="3000" dirty="0" smtClean="0">
                <a:solidFill>
                  <a:schemeClr val="bg1">
                    <a:lumMod val="95000"/>
                    <a:lumOff val="5000"/>
                  </a:schemeClr>
                </a:solidFill>
              </a:rPr>
              <a:t>Starts with: </a:t>
            </a:r>
            <a:r>
              <a:rPr lang="en-US" sz="3000" b="1" i="1" dirty="0" smtClean="0">
                <a:solidFill>
                  <a:schemeClr val="bg1">
                    <a:lumMod val="95000"/>
                    <a:lumOff val="5000"/>
                  </a:schemeClr>
                </a:solidFill>
              </a:rPr>
              <a:t>“I wonder if there’s a way that </a:t>
            </a:r>
            <a:r>
              <a:rPr lang="en-US" sz="2400" b="1" i="1" dirty="0" smtClean="0">
                <a:solidFill>
                  <a:schemeClr val="bg1">
                    <a:lumMod val="95000"/>
                    <a:lumOff val="5000"/>
                  </a:schemeClr>
                </a:solidFill>
              </a:rPr>
              <a:t>(recap both concerns).</a:t>
            </a:r>
            <a:r>
              <a:rPr lang="en-US" sz="3000" b="1" i="1" dirty="0" smtClean="0">
                <a:solidFill>
                  <a:schemeClr val="bg1">
                    <a:lumMod val="95000"/>
                    <a:lumOff val="5000"/>
                  </a:schemeClr>
                </a:solidFill>
              </a:rPr>
              <a:t>…” or “I bet we can think of something that </a:t>
            </a:r>
            <a:r>
              <a:rPr lang="en-US" sz="2400" b="1" i="1" dirty="0" smtClean="0">
                <a:solidFill>
                  <a:schemeClr val="bg1">
                    <a:lumMod val="95000"/>
                    <a:lumOff val="5000"/>
                  </a:schemeClr>
                </a:solidFill>
              </a:rPr>
              <a:t>(recap both concerns)</a:t>
            </a:r>
            <a:r>
              <a:rPr lang="en-US" sz="3000" b="1" i="1" dirty="0" smtClean="0">
                <a:solidFill>
                  <a:schemeClr val="bg1">
                    <a:lumMod val="95000"/>
                    <a:lumOff val="5000"/>
                  </a:schemeClr>
                </a:solidFill>
              </a:rPr>
              <a:t>….”</a:t>
            </a:r>
          </a:p>
          <a:p>
            <a:pPr lvl="1">
              <a:lnSpc>
                <a:spcPct val="90000"/>
              </a:lnSpc>
            </a:pPr>
            <a:r>
              <a:rPr lang="en-US" sz="3000" dirty="0" smtClean="0">
                <a:solidFill>
                  <a:schemeClr val="bg1">
                    <a:lumMod val="95000"/>
                    <a:lumOff val="5000"/>
                  </a:schemeClr>
                </a:solidFill>
              </a:rPr>
              <a:t>Then: </a:t>
            </a:r>
            <a:r>
              <a:rPr lang="en-US" sz="3000" b="1" i="1" dirty="0" smtClean="0">
                <a:solidFill>
                  <a:schemeClr val="bg1">
                    <a:lumMod val="95000"/>
                    <a:lumOff val="5000"/>
                  </a:schemeClr>
                </a:solidFill>
              </a:rPr>
              <a:t>“Let’s think of how we can work that out” or “Let’s see if we can solve that problem”.</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who have Autism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lumMod val="95000"/>
                    <a:lumOff val="5000"/>
                  </a:schemeClr>
                </a:solidFill>
              </a:rPr>
              <a:t>Problem solving may only be in “logical” ways without consideration of feelings.</a:t>
            </a:r>
          </a:p>
          <a:p>
            <a:r>
              <a:rPr lang="en-US" dirty="0" smtClean="0">
                <a:solidFill>
                  <a:schemeClr val="bg1">
                    <a:lumMod val="95000"/>
                    <a:lumOff val="5000"/>
                  </a:schemeClr>
                </a:solidFill>
              </a:rPr>
              <a:t>Their perspectives may be “way off” or may not be able to take the perspectives of others.</a:t>
            </a:r>
          </a:p>
          <a:p>
            <a:r>
              <a:rPr lang="en-US" dirty="0" smtClean="0">
                <a:solidFill>
                  <a:schemeClr val="bg1">
                    <a:lumMod val="95000"/>
                    <a:lumOff val="5000"/>
                  </a:schemeClr>
                </a:solidFill>
              </a:rPr>
              <a:t>They may not be able to offer out any ideas…you may use the phrase “would you like to hear what other kids have tried?” Or, “here are some suggestions, do any of these work for you?”</a:t>
            </a:r>
          </a:p>
          <a:p>
            <a:r>
              <a:rPr lang="en-US" dirty="0" smtClean="0">
                <a:solidFill>
                  <a:schemeClr val="bg1">
                    <a:lumMod val="95000"/>
                    <a:lumOff val="5000"/>
                  </a:schemeClr>
                </a:solidFill>
              </a:rPr>
              <a:t>They may be “stuck on” their way (one way) of handling the problem…in that case is this a problem that “</a:t>
            </a:r>
            <a:r>
              <a:rPr lang="en-US" dirty="0" smtClean="0">
                <a:solidFill>
                  <a:schemeClr val="bg1">
                    <a:lumMod val="95000"/>
                    <a:lumOff val="5000"/>
                  </a:schemeClr>
                </a:solidFill>
              </a:rPr>
              <a:t>has </a:t>
            </a:r>
            <a:r>
              <a:rPr lang="en-US" dirty="0" smtClean="0">
                <a:solidFill>
                  <a:schemeClr val="bg1">
                    <a:lumMod val="95000"/>
                    <a:lumOff val="5000"/>
                  </a:schemeClr>
                </a:solidFill>
              </a:rPr>
              <a:t>to </a:t>
            </a:r>
            <a:r>
              <a:rPr lang="en-US" dirty="0" smtClean="0">
                <a:solidFill>
                  <a:schemeClr val="bg1">
                    <a:lumMod val="95000"/>
                    <a:lumOff val="5000"/>
                  </a:schemeClr>
                </a:solidFill>
              </a:rPr>
              <a:t>be” solved for </a:t>
            </a:r>
            <a:r>
              <a:rPr lang="en-US" dirty="0" smtClean="0">
                <a:solidFill>
                  <a:schemeClr val="bg1">
                    <a:lumMod val="95000"/>
                    <a:lumOff val="5000"/>
                  </a:schemeClr>
                </a:solidFill>
              </a:rPr>
              <a:t>safety, danger, or an immediate need or can we wait until they have more flexibility in skills?</a:t>
            </a:r>
          </a:p>
          <a:p>
            <a:r>
              <a:rPr lang="en-US" dirty="0" smtClean="0">
                <a:solidFill>
                  <a:schemeClr val="bg1">
                    <a:lumMod val="95000"/>
                    <a:lumOff val="5000"/>
                  </a:schemeClr>
                </a:solidFill>
              </a:rPr>
              <a:t>Remember </a:t>
            </a:r>
            <a:r>
              <a:rPr lang="en-US" smtClean="0">
                <a:solidFill>
                  <a:schemeClr val="bg1">
                    <a:lumMod val="95000"/>
                    <a:lumOff val="5000"/>
                  </a:schemeClr>
                </a:solidFill>
              </a:rPr>
              <a:t>work </a:t>
            </a:r>
            <a:r>
              <a:rPr lang="en-US" smtClean="0">
                <a:solidFill>
                  <a:schemeClr val="bg1">
                    <a:lumMod val="95000"/>
                    <a:lumOff val="5000"/>
                  </a:schemeClr>
                </a:solidFill>
              </a:rPr>
              <a:t>toward </a:t>
            </a:r>
            <a:r>
              <a:rPr lang="en-US" dirty="0" smtClean="0">
                <a:solidFill>
                  <a:schemeClr val="bg1">
                    <a:lumMod val="95000"/>
                    <a:lumOff val="5000"/>
                  </a:schemeClr>
                </a:solidFill>
              </a:rPr>
              <a:t>“doable” resolutions, praise any “flexibility” in thinking and any ideas offered out.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Invitation</a:t>
            </a:r>
            <a:endParaRPr lang="en-US" dirty="0"/>
          </a:p>
        </p:txBody>
      </p:sp>
      <p:sp>
        <p:nvSpPr>
          <p:cNvPr id="3" name="Content Placeholder 2"/>
          <p:cNvSpPr>
            <a:spLocks noGrp="1"/>
          </p:cNvSpPr>
          <p:nvPr>
            <p:ph idx="1"/>
          </p:nvPr>
        </p:nvSpPr>
        <p:spPr/>
        <p:txBody>
          <a:bodyPr>
            <a:normAutofit fontScale="92500" lnSpcReduction="10000"/>
          </a:bodyPr>
          <a:lstStyle/>
          <a:p>
            <a:pPr marL="320040" indent="-320040" fontAlgn="auto">
              <a:spcAft>
                <a:spcPts val="0"/>
              </a:spcAft>
              <a:buFont typeface="Wingdings"/>
              <a:buChar char=""/>
              <a:defRPr/>
            </a:pPr>
            <a:r>
              <a:rPr lang="en-US" sz="2800" dirty="0" smtClean="0">
                <a:solidFill>
                  <a:schemeClr val="bg1">
                    <a:lumMod val="95000"/>
                    <a:lumOff val="5000"/>
                  </a:schemeClr>
                </a:solidFill>
              </a:rPr>
              <a:t>Get as many ideas on the table as possible.</a:t>
            </a:r>
          </a:p>
          <a:p>
            <a:pPr marL="640080" lvl="1" indent="-274320" fontAlgn="auto">
              <a:spcAft>
                <a:spcPts val="0"/>
              </a:spcAft>
              <a:buFont typeface="Wingdings 2"/>
              <a:buChar char=""/>
              <a:defRPr/>
            </a:pPr>
            <a:r>
              <a:rPr lang="en-US" dirty="0" smtClean="0">
                <a:solidFill>
                  <a:schemeClr val="bg1">
                    <a:lumMod val="95000"/>
                    <a:lumOff val="5000"/>
                  </a:schemeClr>
                </a:solidFill>
              </a:rPr>
              <a:t>There is no such thing as a bad idea!</a:t>
            </a:r>
          </a:p>
          <a:p>
            <a:pPr marL="320040" indent="-320040" fontAlgn="auto">
              <a:spcAft>
                <a:spcPts val="0"/>
              </a:spcAft>
              <a:buFont typeface="Wingdings"/>
              <a:buChar char=""/>
              <a:defRPr/>
            </a:pPr>
            <a:r>
              <a:rPr lang="en-US" sz="2800" dirty="0" smtClean="0">
                <a:solidFill>
                  <a:schemeClr val="bg1">
                    <a:lumMod val="95000"/>
                    <a:lumOff val="5000"/>
                  </a:schemeClr>
                </a:solidFill>
              </a:rPr>
              <a:t>Combine, expand, modify, and build on ideas.</a:t>
            </a:r>
          </a:p>
          <a:p>
            <a:pPr marL="320040" indent="-320040" fontAlgn="auto">
              <a:spcAft>
                <a:spcPts val="0"/>
              </a:spcAft>
              <a:buFont typeface="Wingdings"/>
              <a:buChar char=""/>
              <a:defRPr/>
            </a:pPr>
            <a:r>
              <a:rPr lang="en-US" sz="2800" dirty="0" smtClean="0">
                <a:solidFill>
                  <a:schemeClr val="bg1">
                    <a:lumMod val="95000"/>
                    <a:lumOff val="5000"/>
                  </a:schemeClr>
                </a:solidFill>
              </a:rPr>
              <a:t>Don’t judge; evaluate each potential solution with a simple litmus test:</a:t>
            </a:r>
          </a:p>
          <a:p>
            <a:pPr marL="640080" lvl="1" indent="-274320" fontAlgn="auto">
              <a:spcAft>
                <a:spcPts val="0"/>
              </a:spcAft>
              <a:buFont typeface="Wingdings 2"/>
              <a:buChar char=""/>
              <a:defRPr/>
            </a:pPr>
            <a:r>
              <a:rPr lang="en-US" dirty="0" smtClean="0">
                <a:solidFill>
                  <a:schemeClr val="bg1">
                    <a:lumMod val="95000"/>
                    <a:lumOff val="5000"/>
                  </a:schemeClr>
                </a:solidFill>
              </a:rPr>
              <a:t>Does it work for you? Does it work for me? Is it doable? Does it bring up any additional concerns?</a:t>
            </a:r>
          </a:p>
          <a:p>
            <a:pPr marL="320040" indent="-320040" fontAlgn="auto">
              <a:spcAft>
                <a:spcPts val="0"/>
              </a:spcAft>
              <a:buFont typeface="Wingdings"/>
              <a:buChar char=""/>
              <a:defRPr/>
            </a:pPr>
            <a:r>
              <a:rPr lang="en-US" sz="2800" dirty="0" smtClean="0">
                <a:solidFill>
                  <a:schemeClr val="bg1">
                    <a:lumMod val="95000"/>
                    <a:lumOff val="5000"/>
                  </a:schemeClr>
                </a:solidFill>
              </a:rPr>
              <a:t>If the child does not have any ideas, you can suggest some to consider together.</a:t>
            </a:r>
          </a:p>
          <a:p>
            <a:pPr marL="320040" indent="-320040" fontAlgn="auto">
              <a:spcAft>
                <a:spcPts val="0"/>
              </a:spcAft>
              <a:buFont typeface="Wingdings"/>
              <a:buChar char=""/>
              <a:defRPr/>
            </a:pPr>
            <a:r>
              <a:rPr lang="en-US" sz="2800" dirty="0" smtClean="0">
                <a:solidFill>
                  <a:schemeClr val="bg1">
                    <a:lumMod val="95000"/>
                    <a:lumOff val="5000"/>
                  </a:schemeClr>
                </a:solidFill>
              </a:rPr>
              <a:t>Finish Plan B with an invitation to revisit the problem if the solution doesn’t work.</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solving with ASD kids; is the problem really solved?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lumMod val="95000"/>
                    <a:lumOff val="5000"/>
                  </a:schemeClr>
                </a:solidFill>
              </a:rPr>
              <a:t>We have black and white thinkers; it is critical that they understand completely what their “solved problem looks like.”</a:t>
            </a:r>
          </a:p>
          <a:p>
            <a:r>
              <a:rPr lang="en-US" dirty="0" smtClean="0">
                <a:solidFill>
                  <a:schemeClr val="bg1">
                    <a:lumMod val="95000"/>
                    <a:lumOff val="5000"/>
                  </a:schemeClr>
                </a:solidFill>
              </a:rPr>
              <a:t>Use of T charts, rule books (what I can do, can’t do…and gray areas in between)</a:t>
            </a:r>
          </a:p>
          <a:p>
            <a:r>
              <a:rPr lang="en-US" dirty="0" smtClean="0">
                <a:solidFill>
                  <a:schemeClr val="bg1">
                    <a:lumMod val="95000"/>
                    <a:lumOff val="5000"/>
                  </a:schemeClr>
                </a:solidFill>
              </a:rPr>
              <a:t>Contracts, a rule bound child may like the idea of “checking in” on his progress</a:t>
            </a:r>
          </a:p>
          <a:p>
            <a:r>
              <a:rPr lang="en-US" dirty="0" smtClean="0">
                <a:solidFill>
                  <a:schemeClr val="bg1">
                    <a:lumMod val="95000"/>
                    <a:lumOff val="5000"/>
                  </a:schemeClr>
                </a:solidFill>
              </a:rPr>
              <a:t>Writing a newspaper article or cartoon (older children) as a way to capture and reinforce their learning.</a:t>
            </a:r>
          </a:p>
          <a:p>
            <a:r>
              <a:rPr lang="en-US" dirty="0" smtClean="0">
                <a:solidFill>
                  <a:schemeClr val="bg1">
                    <a:lumMod val="95000"/>
                    <a:lumOff val="5000"/>
                  </a:schemeClr>
                </a:solidFill>
              </a:rPr>
              <a:t>Photographs: What does a clean room look like? Would be a concrete visual of a possible resolution.</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B </a:t>
            </a:r>
            <a:r>
              <a:rPr lang="en-US" dirty="0" err="1" smtClean="0"/>
              <a:t>vs</a:t>
            </a:r>
            <a:r>
              <a:rPr lang="en-US" dirty="0" smtClean="0"/>
              <a:t> Emergency B</a:t>
            </a:r>
            <a:endParaRPr lang="en-US" dirty="0"/>
          </a:p>
        </p:txBody>
      </p:sp>
      <p:sp>
        <p:nvSpPr>
          <p:cNvPr id="4" name="Content Placeholder 3"/>
          <p:cNvSpPr>
            <a:spLocks noGrp="1"/>
          </p:cNvSpPr>
          <p:nvPr>
            <p:ph sz="half" idx="1"/>
          </p:nvPr>
        </p:nvSpPr>
        <p:spPr/>
        <p:txBody>
          <a:bodyPr>
            <a:normAutofit/>
          </a:bodyPr>
          <a:lstStyle/>
          <a:p>
            <a:r>
              <a:rPr lang="en-US" dirty="0" smtClean="0">
                <a:solidFill>
                  <a:schemeClr val="bg1">
                    <a:lumMod val="95000"/>
                    <a:lumOff val="5000"/>
                  </a:schemeClr>
                </a:solidFill>
              </a:rPr>
              <a:t>Most problems are predictable, especially with ASD kids.</a:t>
            </a:r>
          </a:p>
          <a:p>
            <a:r>
              <a:rPr lang="en-US" dirty="0" smtClean="0">
                <a:solidFill>
                  <a:schemeClr val="bg1">
                    <a:lumMod val="95000"/>
                    <a:lumOff val="5000"/>
                  </a:schemeClr>
                </a:solidFill>
              </a:rPr>
              <a:t>Takes place well before challenging behavior occurs.</a:t>
            </a:r>
          </a:p>
          <a:p>
            <a:r>
              <a:rPr lang="en-US" dirty="0" smtClean="0">
                <a:solidFill>
                  <a:schemeClr val="bg1">
                    <a:lumMod val="95000"/>
                    <a:lumOff val="5000"/>
                  </a:schemeClr>
                </a:solidFill>
              </a:rPr>
              <a:t>Gives you time to plan and think.</a:t>
            </a:r>
          </a:p>
          <a:p>
            <a:r>
              <a:rPr lang="en-US" dirty="0" smtClean="0">
                <a:solidFill>
                  <a:schemeClr val="bg1">
                    <a:lumMod val="95000"/>
                    <a:lumOff val="5000"/>
                  </a:schemeClr>
                </a:solidFill>
              </a:rPr>
              <a:t>Most likely to solve problems durably.</a:t>
            </a:r>
            <a:endParaRPr lang="en-US" dirty="0">
              <a:solidFill>
                <a:schemeClr val="bg1">
                  <a:lumMod val="95000"/>
                  <a:lumOff val="5000"/>
                </a:schemeClr>
              </a:solidFill>
            </a:endParaRPr>
          </a:p>
        </p:txBody>
      </p:sp>
      <p:sp>
        <p:nvSpPr>
          <p:cNvPr id="5" name="Content Placeholder 4"/>
          <p:cNvSpPr>
            <a:spLocks noGrp="1"/>
          </p:cNvSpPr>
          <p:nvPr>
            <p:ph sz="half" idx="2"/>
          </p:nvPr>
        </p:nvSpPr>
        <p:spPr/>
        <p:txBody>
          <a:bodyPr>
            <a:normAutofit/>
          </a:bodyPr>
          <a:lstStyle/>
          <a:p>
            <a:r>
              <a:rPr lang="en-US" dirty="0" smtClean="0">
                <a:solidFill>
                  <a:schemeClr val="bg1">
                    <a:lumMod val="95000"/>
                    <a:lumOff val="5000"/>
                  </a:schemeClr>
                </a:solidFill>
              </a:rPr>
              <a:t>Takes place during the challenging behavior.</a:t>
            </a:r>
          </a:p>
          <a:p>
            <a:r>
              <a:rPr lang="en-US" dirty="0" smtClean="0">
                <a:solidFill>
                  <a:schemeClr val="bg1">
                    <a:lumMod val="95000"/>
                    <a:lumOff val="5000"/>
                  </a:schemeClr>
                </a:solidFill>
              </a:rPr>
              <a:t>Can be used for solving problems when they happen (not as effective).</a:t>
            </a:r>
          </a:p>
          <a:p>
            <a:r>
              <a:rPr lang="en-US" dirty="0" smtClean="0">
                <a:solidFill>
                  <a:schemeClr val="bg1">
                    <a:lumMod val="95000"/>
                    <a:lumOff val="5000"/>
                  </a:schemeClr>
                </a:solidFill>
              </a:rPr>
              <a:t>More useful for crisis and de-escalation.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When to use Plan B?</a:t>
            </a:r>
            <a:endParaRPr lang="en-US" dirty="0"/>
          </a:p>
        </p:txBody>
      </p:sp>
      <p:pic>
        <p:nvPicPr>
          <p:cNvPr id="181250" name="Picture 2" descr="The Anxiety Curve - Enlarged"/>
          <p:cNvPicPr>
            <a:picLocks noChangeAspect="1" noChangeArrowheads="1"/>
          </p:cNvPicPr>
          <p:nvPr/>
        </p:nvPicPr>
        <p:blipFill>
          <a:blip r:embed="rId2" cstate="print"/>
          <a:srcRect/>
          <a:stretch>
            <a:fillRect/>
          </a:stretch>
        </p:blipFill>
        <p:spPr bwMode="auto">
          <a:xfrm>
            <a:off x="1143000" y="1676400"/>
            <a:ext cx="6810375" cy="4981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Basis for CPS</a:t>
            </a:r>
            <a:endParaRPr lang="en-US" dirty="0"/>
          </a:p>
        </p:txBody>
      </p:sp>
      <p:sp>
        <p:nvSpPr>
          <p:cNvPr id="3" name="Content Placeholder 2"/>
          <p:cNvSpPr>
            <a:spLocks noGrp="1"/>
          </p:cNvSpPr>
          <p:nvPr>
            <p:ph idx="1"/>
          </p:nvPr>
        </p:nvSpPr>
        <p:spPr/>
        <p:txBody>
          <a:bodyPr/>
          <a:lstStyle/>
          <a:p>
            <a:r>
              <a:rPr lang="en-US" sz="3600" dirty="0" smtClean="0">
                <a:solidFill>
                  <a:schemeClr val="bg1">
                    <a:lumMod val="95000"/>
                    <a:lumOff val="5000"/>
                  </a:schemeClr>
                </a:solidFill>
              </a:rPr>
              <a:t>Children do well if they </a:t>
            </a:r>
            <a:r>
              <a:rPr lang="en-US" sz="3600" u="sng" dirty="0" smtClean="0">
                <a:solidFill>
                  <a:schemeClr val="bg1">
                    <a:lumMod val="95000"/>
                    <a:lumOff val="5000"/>
                  </a:schemeClr>
                </a:solidFill>
              </a:rPr>
              <a:t>can</a:t>
            </a:r>
          </a:p>
          <a:p>
            <a:pPr>
              <a:buNone/>
            </a:pPr>
            <a:endParaRPr lang="en-US" u="sng" dirty="0" smtClean="0">
              <a:solidFill>
                <a:schemeClr val="bg1">
                  <a:lumMod val="95000"/>
                  <a:lumOff val="5000"/>
                </a:schemeClr>
              </a:solidFill>
            </a:endParaRPr>
          </a:p>
          <a:p>
            <a:pPr lvl="1"/>
            <a:r>
              <a:rPr lang="en-US" u="sng" dirty="0" smtClean="0">
                <a:solidFill>
                  <a:schemeClr val="bg1">
                    <a:lumMod val="95000"/>
                    <a:lumOff val="5000"/>
                  </a:schemeClr>
                </a:solidFill>
                <a:latin typeface="Times New Roman" pitchFamily="18" charset="0"/>
                <a:cs typeface="Times New Roman" pitchFamily="18" charset="0"/>
              </a:rPr>
              <a:t>Not</a:t>
            </a:r>
            <a:r>
              <a:rPr lang="en-US" dirty="0" smtClean="0">
                <a:solidFill>
                  <a:schemeClr val="bg1">
                    <a:lumMod val="95000"/>
                    <a:lumOff val="5000"/>
                  </a:schemeClr>
                </a:solidFill>
                <a:latin typeface="Times New Roman" pitchFamily="18" charset="0"/>
                <a:cs typeface="Times New Roman" pitchFamily="18" charset="0"/>
              </a:rPr>
              <a:t> children do well if they </a:t>
            </a:r>
            <a:r>
              <a:rPr lang="en-US" u="sng" dirty="0" smtClean="0">
                <a:solidFill>
                  <a:schemeClr val="bg1">
                    <a:lumMod val="95000"/>
                    <a:lumOff val="5000"/>
                  </a:schemeClr>
                </a:solidFill>
                <a:latin typeface="Times New Roman" pitchFamily="18" charset="0"/>
                <a:cs typeface="Times New Roman" pitchFamily="18" charset="0"/>
              </a:rPr>
              <a:t>want</a:t>
            </a:r>
            <a:r>
              <a:rPr lang="en-US" dirty="0" smtClean="0">
                <a:solidFill>
                  <a:schemeClr val="bg1">
                    <a:lumMod val="95000"/>
                    <a:lumOff val="5000"/>
                  </a:schemeClr>
                </a:solidFill>
                <a:latin typeface="Times New Roman" pitchFamily="18" charset="0"/>
                <a:cs typeface="Times New Roman" pitchFamily="18" charset="0"/>
              </a:rPr>
              <a:t> to</a:t>
            </a:r>
          </a:p>
          <a:p>
            <a:pPr lvl="1">
              <a:buNone/>
            </a:pPr>
            <a:endParaRPr lang="en-US" u="sng" dirty="0" smtClean="0">
              <a:solidFill>
                <a:schemeClr val="bg1">
                  <a:lumMod val="95000"/>
                  <a:lumOff val="5000"/>
                </a:schemeClr>
              </a:solidFill>
              <a:latin typeface="Times New Roman" pitchFamily="18" charset="0"/>
              <a:cs typeface="Times New Roman" pitchFamily="18" charset="0"/>
            </a:endParaRPr>
          </a:p>
          <a:p>
            <a:pPr lvl="1"/>
            <a:r>
              <a:rPr lang="en-US" dirty="0" smtClean="0">
                <a:solidFill>
                  <a:schemeClr val="bg1">
                    <a:lumMod val="95000"/>
                    <a:lumOff val="5000"/>
                  </a:schemeClr>
                </a:solidFill>
                <a:latin typeface="Times New Roman" pitchFamily="18" charset="0"/>
                <a:cs typeface="Times New Roman" pitchFamily="18" charset="0"/>
              </a:rPr>
              <a:t>If they can’t do well, we adults need to figure out what’s getting in the way so we can help</a:t>
            </a:r>
          </a:p>
          <a:p>
            <a:pPr lvl="1">
              <a:buNone/>
            </a:pPr>
            <a:endParaRPr lang="en-US" dirty="0" smtClean="0">
              <a:solidFill>
                <a:schemeClr val="bg1">
                  <a:lumMod val="95000"/>
                  <a:lumOff val="5000"/>
                </a:schemeClr>
              </a:solidFill>
              <a:latin typeface="Times New Roman" pitchFamily="18" charset="0"/>
              <a:cs typeface="Times New Roman" pitchFamily="18" charset="0"/>
            </a:endParaRPr>
          </a:p>
          <a:p>
            <a:pPr lvl="1"/>
            <a:r>
              <a:rPr lang="en-US" dirty="0" smtClean="0">
                <a:solidFill>
                  <a:schemeClr val="bg1">
                    <a:lumMod val="95000"/>
                    <a:lumOff val="5000"/>
                  </a:schemeClr>
                </a:solidFill>
                <a:latin typeface="Times New Roman" pitchFamily="18" charset="0"/>
                <a:cs typeface="Times New Roman" pitchFamily="18" charset="0"/>
              </a:rPr>
              <a:t>Your explanation guides your intervention</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Plan</a:t>
            </a:r>
            <a:endParaRPr lang="en-US" dirty="0"/>
          </a:p>
        </p:txBody>
      </p:sp>
      <p:sp>
        <p:nvSpPr>
          <p:cNvPr id="3" name="Content Placeholder 2"/>
          <p:cNvSpPr>
            <a:spLocks noGrp="1"/>
          </p:cNvSpPr>
          <p:nvPr>
            <p:ph idx="1"/>
          </p:nvPr>
        </p:nvSpPr>
        <p:spPr/>
        <p:txBody>
          <a:bodyPr/>
          <a:lstStyle/>
          <a:p>
            <a:pPr marL="320040" indent="-320040">
              <a:buFont typeface="Wingdings"/>
              <a:buChar char=""/>
              <a:defRPr/>
            </a:pPr>
            <a:r>
              <a:rPr lang="en-US" dirty="0" smtClean="0">
                <a:solidFill>
                  <a:schemeClr val="bg1">
                    <a:lumMod val="95000"/>
                    <a:lumOff val="5000"/>
                  </a:schemeClr>
                </a:solidFill>
              </a:rPr>
              <a:t>Plan B is these three ingredients in this order. </a:t>
            </a:r>
          </a:p>
          <a:p>
            <a:pPr marL="640080" lvl="1" indent="-320040">
              <a:buFont typeface="Wingdings"/>
              <a:buChar char=""/>
              <a:defRPr/>
            </a:pPr>
            <a:r>
              <a:rPr lang="en-US" dirty="0" smtClean="0">
                <a:solidFill>
                  <a:schemeClr val="bg1">
                    <a:lumMod val="95000"/>
                    <a:lumOff val="5000"/>
                  </a:schemeClr>
                </a:solidFill>
              </a:rPr>
              <a:t>Empathy/Understanding, Define the Problem, Invitation/Brainstorming</a:t>
            </a:r>
          </a:p>
          <a:p>
            <a:pPr marL="320040" indent="-320040">
              <a:buFont typeface="Wingdings"/>
              <a:buChar char=""/>
              <a:defRPr/>
            </a:pPr>
            <a:r>
              <a:rPr lang="en-US" dirty="0" smtClean="0">
                <a:solidFill>
                  <a:schemeClr val="bg1">
                    <a:lumMod val="95000"/>
                    <a:lumOff val="5000"/>
                  </a:schemeClr>
                </a:solidFill>
              </a:rPr>
              <a:t>History is lots of Plan A, therefore it could take months to lose affective arousal of Plan A.</a:t>
            </a:r>
          </a:p>
          <a:p>
            <a:pPr marL="320040" indent="-320040">
              <a:buFont typeface="Wingdings"/>
              <a:buChar char=""/>
              <a:defRPr/>
            </a:pPr>
            <a:r>
              <a:rPr lang="en-US" dirty="0" smtClean="0">
                <a:solidFill>
                  <a:schemeClr val="bg1">
                    <a:lumMod val="95000"/>
                    <a:lumOff val="5000"/>
                  </a:schemeClr>
                </a:solidFill>
              </a:rPr>
              <a:t>Explaining why something has to be done is </a:t>
            </a:r>
            <a:r>
              <a:rPr lang="en-US" b="1" dirty="0" smtClean="0">
                <a:solidFill>
                  <a:schemeClr val="bg1">
                    <a:lumMod val="95000"/>
                    <a:lumOff val="5000"/>
                  </a:schemeClr>
                </a:solidFill>
              </a:rPr>
              <a:t>not</a:t>
            </a:r>
            <a:r>
              <a:rPr lang="en-US" dirty="0" smtClean="0">
                <a:solidFill>
                  <a:schemeClr val="bg1">
                    <a:lumMod val="95000"/>
                    <a:lumOff val="5000"/>
                  </a:schemeClr>
                </a:solidFill>
              </a:rPr>
              <a:t> a part of Plan B.</a:t>
            </a:r>
          </a:p>
          <a:p>
            <a:pPr marL="320040" indent="-320040">
              <a:buFont typeface="Wingdings"/>
              <a:buChar char=""/>
              <a:defRPr/>
            </a:pPr>
            <a:r>
              <a:rPr lang="en-US" dirty="0" smtClean="0">
                <a:solidFill>
                  <a:schemeClr val="bg1">
                    <a:lumMod val="95000"/>
                    <a:lumOff val="5000"/>
                  </a:schemeClr>
                </a:solidFill>
              </a:rPr>
              <a:t>Remember to talk about what the plan is if the solution does not solve the problem.</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Teachable Moments</a:t>
            </a:r>
            <a:endParaRPr lang="en-US" dirty="0"/>
          </a:p>
        </p:txBody>
      </p:sp>
      <p:pic>
        <p:nvPicPr>
          <p:cNvPr id="4" name="Content Placeholder 3" descr="Anxiety Curve"/>
          <p:cNvPicPr>
            <a:picLocks noGrp="1"/>
          </p:cNvPicPr>
          <p:nvPr>
            <p:ph idx="1"/>
          </p:nvPr>
        </p:nvPicPr>
        <p:blipFill>
          <a:blip r:embed="rId2" cstate="print"/>
          <a:srcRect/>
          <a:stretch>
            <a:fillRect/>
          </a:stretch>
        </p:blipFill>
        <p:spPr bwMode="auto">
          <a:xfrm>
            <a:off x="762000" y="1524000"/>
            <a:ext cx="7391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3845123" y="0"/>
          <a:ext cx="5298877" cy="6858000"/>
        </p:xfrm>
        <a:graphic>
          <a:graphicData uri="http://schemas.openxmlformats.org/presentationml/2006/ole">
            <p:oleObj spid="_x0000_s98306" name="Acrobat Document" r:id="rId3" imgW="5829103" imgH="7543564" progId="AcroExch.Document.7">
              <p:embed/>
            </p:oleObj>
          </a:graphicData>
        </a:graphic>
      </p:graphicFrame>
      <p:sp>
        <p:nvSpPr>
          <p:cNvPr id="3" name="TextBox 2"/>
          <p:cNvSpPr txBox="1"/>
          <p:nvPr/>
        </p:nvSpPr>
        <p:spPr>
          <a:xfrm>
            <a:off x="0" y="0"/>
            <a:ext cx="3581400" cy="6247864"/>
          </a:xfrm>
          <a:prstGeom prst="rect">
            <a:avLst/>
          </a:prstGeom>
          <a:noFill/>
        </p:spPr>
        <p:txBody>
          <a:bodyPr wrap="square" rtlCol="0">
            <a:spAutoFit/>
          </a:bodyPr>
          <a:lstStyle/>
          <a:p>
            <a:r>
              <a:rPr lang="en-US" sz="2000" dirty="0" smtClean="0">
                <a:solidFill>
                  <a:schemeClr val="bg1">
                    <a:lumMod val="95000"/>
                    <a:lumOff val="5000"/>
                  </a:schemeClr>
                </a:solidFill>
              </a:rPr>
              <a:t>STEPS</a:t>
            </a:r>
          </a:p>
          <a:p>
            <a:pPr marL="457200" indent="-457200">
              <a:buAutoNum type="arabicParenR"/>
            </a:pPr>
            <a:r>
              <a:rPr lang="en-US" sz="2000" dirty="0" smtClean="0">
                <a:solidFill>
                  <a:schemeClr val="bg1">
                    <a:lumMod val="95000"/>
                    <a:lumOff val="5000"/>
                  </a:schemeClr>
                </a:solidFill>
              </a:rPr>
              <a:t>Complete TSI</a:t>
            </a:r>
          </a:p>
          <a:p>
            <a:pPr marL="457200" indent="-457200">
              <a:buAutoNum type="arabicParenR"/>
            </a:pPr>
            <a:r>
              <a:rPr lang="en-US" sz="2000" dirty="0" smtClean="0">
                <a:solidFill>
                  <a:schemeClr val="bg1">
                    <a:lumMod val="95000"/>
                    <a:lumOff val="5000"/>
                  </a:schemeClr>
                </a:solidFill>
              </a:rPr>
              <a:t>Identify triggers on TSI</a:t>
            </a:r>
          </a:p>
          <a:p>
            <a:pPr marL="457200" indent="-457200">
              <a:buAutoNum type="arabicParenR"/>
            </a:pPr>
            <a:r>
              <a:rPr lang="en-US" sz="2000" dirty="0" smtClean="0">
                <a:solidFill>
                  <a:schemeClr val="bg1">
                    <a:lumMod val="95000"/>
                    <a:lumOff val="5000"/>
                  </a:schemeClr>
                </a:solidFill>
              </a:rPr>
              <a:t>Rank problems and decide which will be Plan B or Plan C (eliminate A)</a:t>
            </a:r>
          </a:p>
          <a:p>
            <a:pPr marL="457200" indent="-457200">
              <a:buAutoNum type="arabicParenR"/>
            </a:pPr>
            <a:r>
              <a:rPr lang="en-US" sz="2000" dirty="0" smtClean="0">
                <a:solidFill>
                  <a:schemeClr val="bg1">
                    <a:lumMod val="95000"/>
                    <a:lumOff val="5000"/>
                  </a:schemeClr>
                </a:solidFill>
              </a:rPr>
              <a:t>Decide 1 problem to work on (see TSI to rank)</a:t>
            </a:r>
          </a:p>
          <a:p>
            <a:pPr marL="457200" indent="-457200">
              <a:buAutoNum type="arabicParenR"/>
            </a:pPr>
            <a:r>
              <a:rPr lang="en-US" sz="2000" dirty="0" smtClean="0">
                <a:solidFill>
                  <a:schemeClr val="bg1">
                    <a:lumMod val="95000"/>
                    <a:lumOff val="5000"/>
                  </a:schemeClr>
                </a:solidFill>
              </a:rPr>
              <a:t>Step 1: Empathy: Get Child’s concern</a:t>
            </a:r>
          </a:p>
          <a:p>
            <a:pPr marL="457200" indent="-457200">
              <a:buAutoNum type="arabicParenR"/>
            </a:pPr>
            <a:r>
              <a:rPr lang="en-US" sz="2000" dirty="0" smtClean="0">
                <a:solidFill>
                  <a:schemeClr val="bg1">
                    <a:lumMod val="95000"/>
                    <a:lumOff val="5000"/>
                  </a:schemeClr>
                </a:solidFill>
              </a:rPr>
              <a:t>Step 2: Define problem: Get Adult’s concern</a:t>
            </a:r>
          </a:p>
          <a:p>
            <a:pPr marL="457200" indent="-457200">
              <a:buAutoNum type="arabicParenR"/>
            </a:pPr>
            <a:r>
              <a:rPr lang="en-US" sz="2000" dirty="0" smtClean="0">
                <a:solidFill>
                  <a:schemeClr val="bg1">
                    <a:lumMod val="95000"/>
                    <a:lumOff val="5000"/>
                  </a:schemeClr>
                </a:solidFill>
              </a:rPr>
              <a:t>Step 3: Invitation: generate solutions</a:t>
            </a:r>
          </a:p>
          <a:p>
            <a:pPr marL="457200" indent="-457200">
              <a:buAutoNum type="arabicParenR"/>
            </a:pPr>
            <a:r>
              <a:rPr lang="en-US" sz="2000" dirty="0" smtClean="0">
                <a:solidFill>
                  <a:schemeClr val="bg1">
                    <a:lumMod val="95000"/>
                    <a:lumOff val="5000"/>
                  </a:schemeClr>
                </a:solidFill>
              </a:rPr>
              <a:t>Choose 1 Solution and implement it</a:t>
            </a:r>
          </a:p>
          <a:p>
            <a:pPr marL="457200" indent="-457200">
              <a:buAutoNum type="arabicParenR"/>
            </a:pPr>
            <a:r>
              <a:rPr lang="en-US" sz="2000" dirty="0" smtClean="0">
                <a:solidFill>
                  <a:schemeClr val="bg1">
                    <a:lumMod val="95000"/>
                    <a:lumOff val="5000"/>
                  </a:schemeClr>
                </a:solidFill>
              </a:rPr>
              <a:t>Decide if it worked or not</a:t>
            </a:r>
          </a:p>
          <a:p>
            <a:pPr marL="457200" indent="-457200">
              <a:buAutoNum type="arabicParenR"/>
            </a:pPr>
            <a:r>
              <a:rPr lang="en-US" sz="2000" dirty="0" smtClean="0">
                <a:solidFill>
                  <a:schemeClr val="bg1">
                    <a:lumMod val="95000"/>
                    <a:lumOff val="5000"/>
                  </a:schemeClr>
                </a:solidFill>
              </a:rPr>
              <a:t>Next steps…restart process if problem persists.</a:t>
            </a:r>
            <a:endParaRPr lang="en-US" sz="20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we teaching our kids skills through CPS?</a:t>
            </a:r>
            <a:endParaRPr lang="en-US" dirty="0"/>
          </a:p>
        </p:txBody>
      </p:sp>
      <p:sp>
        <p:nvSpPr>
          <p:cNvPr id="3" name="Content Placeholder 2"/>
          <p:cNvSpPr>
            <a:spLocks noGrp="1"/>
          </p:cNvSpPr>
          <p:nvPr>
            <p:ph idx="1"/>
          </p:nvPr>
        </p:nvSpPr>
        <p:spPr/>
        <p:txBody>
          <a:bodyPr>
            <a:normAutofit fontScale="92500" lnSpcReduction="20000"/>
          </a:bodyPr>
          <a:lstStyle/>
          <a:p>
            <a:pPr marL="320040" indent="-320040">
              <a:buFont typeface="Wingdings"/>
              <a:buChar char=""/>
              <a:defRPr/>
            </a:pPr>
            <a:r>
              <a:rPr lang="en-US" sz="2800" dirty="0" smtClean="0">
                <a:solidFill>
                  <a:schemeClr val="bg1">
                    <a:lumMod val="95000"/>
                    <a:lumOff val="5000"/>
                  </a:schemeClr>
                </a:solidFill>
              </a:rPr>
              <a:t>Many skills are taught implicitly (indirectly) when solving problems using Plan B.</a:t>
            </a:r>
          </a:p>
          <a:p>
            <a:pPr marL="640080" lvl="1" indent="-274320">
              <a:buFont typeface="Wingdings 2"/>
              <a:buChar char=""/>
              <a:defRPr/>
            </a:pPr>
            <a:r>
              <a:rPr lang="en-US" b="1" i="1" dirty="0" smtClean="0">
                <a:solidFill>
                  <a:schemeClr val="bg1">
                    <a:lumMod val="95000"/>
                    <a:lumOff val="5000"/>
                  </a:schemeClr>
                </a:solidFill>
              </a:rPr>
              <a:t>Empathy/Understanding</a:t>
            </a:r>
            <a:r>
              <a:rPr lang="en-US" dirty="0" smtClean="0">
                <a:solidFill>
                  <a:schemeClr val="bg1">
                    <a:lumMod val="95000"/>
                    <a:lumOff val="5000"/>
                  </a:schemeClr>
                </a:solidFill>
              </a:rPr>
              <a:t> trains identifying, clarifying, and expressing concerns, separating affect.</a:t>
            </a:r>
          </a:p>
          <a:p>
            <a:pPr marL="640080" lvl="1" indent="-274320">
              <a:buFont typeface="Wingdings 2"/>
              <a:buChar char=""/>
              <a:defRPr/>
            </a:pPr>
            <a:r>
              <a:rPr lang="en-US" b="1" i="1" dirty="0" smtClean="0">
                <a:solidFill>
                  <a:schemeClr val="bg1">
                    <a:lumMod val="95000"/>
                    <a:lumOff val="5000"/>
                  </a:schemeClr>
                </a:solidFill>
              </a:rPr>
              <a:t>Define the Problem </a:t>
            </a:r>
            <a:r>
              <a:rPr lang="en-US" dirty="0" smtClean="0">
                <a:solidFill>
                  <a:schemeClr val="bg1">
                    <a:lumMod val="95000"/>
                    <a:lumOff val="5000"/>
                  </a:schemeClr>
                </a:solidFill>
              </a:rPr>
              <a:t>trains taking another’s perspective, recognizing impact on others, and how one comes across, empathy.</a:t>
            </a:r>
          </a:p>
          <a:p>
            <a:pPr marL="640080" lvl="1" indent="-274320">
              <a:buFont typeface="Wingdings 2"/>
              <a:buChar char=""/>
              <a:defRPr/>
            </a:pPr>
            <a:r>
              <a:rPr lang="en-US" b="1" i="1" dirty="0" smtClean="0">
                <a:solidFill>
                  <a:schemeClr val="bg1">
                    <a:lumMod val="95000"/>
                    <a:lumOff val="5000"/>
                  </a:schemeClr>
                </a:solidFill>
              </a:rPr>
              <a:t>Invitation/Brainstorming </a:t>
            </a:r>
            <a:r>
              <a:rPr lang="en-US" dirty="0" smtClean="0">
                <a:solidFill>
                  <a:schemeClr val="bg1">
                    <a:lumMod val="95000"/>
                    <a:lumOff val="5000"/>
                  </a:schemeClr>
                </a:solidFill>
              </a:rPr>
              <a:t>trains generation of solutions, anticipating and considering likely outcomes, moving off of original idea.</a:t>
            </a:r>
          </a:p>
          <a:p>
            <a:pPr marL="640080" lvl="1" indent="-274320">
              <a:buFont typeface="Wingdings 2"/>
              <a:buChar char=""/>
              <a:defRPr/>
            </a:pPr>
            <a:r>
              <a:rPr lang="en-US" dirty="0" smtClean="0">
                <a:solidFill>
                  <a:schemeClr val="bg1">
                    <a:lumMod val="95000"/>
                    <a:lumOff val="5000"/>
                  </a:schemeClr>
                </a:solidFill>
              </a:rPr>
              <a:t>The entire proactive process trains organized, reflective, flexible thinking and problem solving.</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CPS works for kids, parents, </a:t>
            </a:r>
            <a:br>
              <a:rPr lang="en-US" dirty="0" smtClean="0"/>
            </a:br>
            <a:r>
              <a:rPr lang="en-US" dirty="0" smtClean="0"/>
              <a:t>&amp; systems too!</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bg1">
                    <a:lumMod val="95000"/>
                    <a:lumOff val="5000"/>
                  </a:schemeClr>
                </a:solidFill>
              </a:rPr>
              <a:t>The bad news: adults have lagging skills too!</a:t>
            </a:r>
          </a:p>
          <a:p>
            <a:r>
              <a:rPr lang="en-US" dirty="0" smtClean="0">
                <a:solidFill>
                  <a:schemeClr val="bg1">
                    <a:lumMod val="95000"/>
                    <a:lumOff val="5000"/>
                  </a:schemeClr>
                </a:solidFill>
              </a:rPr>
              <a:t>The good news: adults’ initial attempts at Plan B usually reveal what skills they lack.</a:t>
            </a:r>
          </a:p>
          <a:p>
            <a:pPr lvl="1"/>
            <a:r>
              <a:rPr lang="en-US" dirty="0" smtClean="0">
                <a:solidFill>
                  <a:schemeClr val="bg1">
                    <a:lumMod val="95000"/>
                    <a:lumOff val="5000"/>
                  </a:schemeClr>
                </a:solidFill>
              </a:rPr>
              <a:t>Every time adults try Plan B they are practicing many skills too.</a:t>
            </a:r>
          </a:p>
          <a:p>
            <a:pPr lvl="1"/>
            <a:r>
              <a:rPr lang="en-US" dirty="0" smtClean="0">
                <a:solidFill>
                  <a:schemeClr val="bg1">
                    <a:lumMod val="95000"/>
                    <a:lumOff val="5000"/>
                  </a:schemeClr>
                </a:solidFill>
              </a:rPr>
              <a:t>You CAN’T Plan A your child’s school or your work into using CPS however…try a Plan B approach!</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t>
            </a:r>
            <a:r>
              <a:rPr lang="en-US" sz="3100" b="1" dirty="0" smtClean="0"/>
              <a:t>Sometimes I think the collaborative process would work better without you.”</a:t>
            </a:r>
            <a:r>
              <a:rPr lang="en-US" b="1" dirty="0" smtClean="0"/>
              <a:t/>
            </a:r>
            <a:br>
              <a:rPr lang="en-US" b="1" dirty="0" smtClean="0"/>
            </a:br>
            <a:endParaRPr lang="en-US" dirty="0"/>
          </a:p>
        </p:txBody>
      </p:sp>
      <p:pic>
        <p:nvPicPr>
          <p:cNvPr id="4" name="Picture 4"/>
          <p:cNvPicPr>
            <a:picLocks noGrp="1" noChangeAspect="1" noChangeArrowheads="1"/>
          </p:cNvPicPr>
          <p:nvPr>
            <p:ph idx="1"/>
          </p:nvPr>
        </p:nvPicPr>
        <p:blipFill>
          <a:blip r:embed="rId2" cstate="print"/>
          <a:stretch>
            <a:fillRect/>
          </a:stretch>
        </p:blipFill>
        <p:spPr>
          <a:xfrm>
            <a:off x="2035304" y="1774825"/>
            <a:ext cx="5073392" cy="4625975"/>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Readiness</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At what age can you start using Plan B?</a:t>
            </a:r>
          </a:p>
          <a:p>
            <a:pPr lvl="1"/>
            <a:r>
              <a:rPr lang="en-US" b="1" i="1" dirty="0" smtClean="0">
                <a:solidFill>
                  <a:schemeClr val="bg1">
                    <a:lumMod val="95000"/>
                    <a:lumOff val="5000"/>
                  </a:schemeClr>
                </a:solidFill>
              </a:rPr>
              <a:t>A normally developing 3 year old has the skills necessary to fully participate in Plan B.</a:t>
            </a:r>
          </a:p>
          <a:p>
            <a:pPr lvl="1"/>
            <a:r>
              <a:rPr lang="en-US" dirty="0" smtClean="0">
                <a:solidFill>
                  <a:schemeClr val="bg1">
                    <a:lumMod val="95000"/>
                    <a:lumOff val="5000"/>
                  </a:schemeClr>
                </a:solidFill>
              </a:rPr>
              <a:t>If the child does not have the skills of a normally developing 3 year old, you’ll need to identify which specific lagging skills (likely linguistic skills) are preventing Plan B from getting off the ground and concentrate on those first.</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in Schools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lumMod val="95000"/>
                    <a:lumOff val="5000"/>
                  </a:schemeClr>
                </a:solidFill>
              </a:rPr>
              <a:t>Can Plan B be implemented in an entire classroom or group?</a:t>
            </a:r>
          </a:p>
          <a:p>
            <a:pPr lvl="1"/>
            <a:r>
              <a:rPr lang="en-US" sz="3000" dirty="0" smtClean="0">
                <a:solidFill>
                  <a:schemeClr val="bg1">
                    <a:lumMod val="95000"/>
                    <a:lumOff val="5000"/>
                  </a:schemeClr>
                </a:solidFill>
              </a:rPr>
              <a:t>Key themes:</a:t>
            </a:r>
          </a:p>
          <a:p>
            <a:pPr lvl="2"/>
            <a:r>
              <a:rPr lang="en-US" sz="2800" dirty="0" smtClean="0">
                <a:solidFill>
                  <a:schemeClr val="bg1">
                    <a:lumMod val="95000"/>
                    <a:lumOff val="5000"/>
                  </a:schemeClr>
                </a:solidFill>
              </a:rPr>
              <a:t>“Fair does not mean equal”.</a:t>
            </a:r>
          </a:p>
          <a:p>
            <a:pPr lvl="2"/>
            <a:r>
              <a:rPr lang="en-US" sz="2800" dirty="0" smtClean="0">
                <a:solidFill>
                  <a:schemeClr val="bg1">
                    <a:lumMod val="95000"/>
                    <a:lumOff val="5000"/>
                  </a:schemeClr>
                </a:solidFill>
              </a:rPr>
              <a:t>“In our classroom/group:</a:t>
            </a:r>
          </a:p>
          <a:p>
            <a:pPr lvl="3"/>
            <a:r>
              <a:rPr lang="en-US" sz="2500" dirty="0" smtClean="0">
                <a:solidFill>
                  <a:schemeClr val="bg1">
                    <a:lumMod val="95000"/>
                    <a:lumOff val="5000"/>
                  </a:schemeClr>
                </a:solidFill>
              </a:rPr>
              <a:t>Everyone’s working on something.</a:t>
            </a:r>
          </a:p>
          <a:p>
            <a:pPr lvl="3"/>
            <a:r>
              <a:rPr lang="en-US" sz="2500" dirty="0" smtClean="0">
                <a:solidFill>
                  <a:schemeClr val="bg1">
                    <a:lumMod val="95000"/>
                    <a:lumOff val="5000"/>
                  </a:schemeClr>
                </a:solidFill>
              </a:rPr>
              <a:t>Everyone gets what they need.</a:t>
            </a:r>
          </a:p>
          <a:p>
            <a:pPr lvl="3"/>
            <a:r>
              <a:rPr lang="en-US" sz="2500" dirty="0" smtClean="0">
                <a:solidFill>
                  <a:schemeClr val="bg1">
                    <a:lumMod val="95000"/>
                    <a:lumOff val="5000"/>
                  </a:schemeClr>
                </a:solidFill>
              </a:rPr>
              <a:t>We do different things for different people.</a:t>
            </a:r>
          </a:p>
          <a:p>
            <a:pPr lvl="3"/>
            <a:r>
              <a:rPr lang="en-US" sz="2500" dirty="0" smtClean="0">
                <a:solidFill>
                  <a:schemeClr val="bg1">
                    <a:lumMod val="95000"/>
                    <a:lumOff val="5000"/>
                  </a:schemeClr>
                </a:solidFill>
              </a:rPr>
              <a:t>We help each other”.</a:t>
            </a:r>
          </a:p>
          <a:p>
            <a:pPr lvl="3"/>
            <a:r>
              <a:rPr lang="en-US" sz="2500" dirty="0" smtClean="0">
                <a:solidFill>
                  <a:schemeClr val="bg1">
                    <a:lumMod val="95000"/>
                    <a:lumOff val="5000"/>
                  </a:schemeClr>
                </a:solidFill>
              </a:rPr>
              <a:t>Best to have the teacher/aid who the concern is directly involved with use the model…do not “send the child out” for processing with somebody else.</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Convincing Others</a:t>
            </a:r>
            <a:endParaRPr lang="en-US" dirty="0"/>
          </a:p>
        </p:txBody>
      </p:sp>
      <p:sp>
        <p:nvSpPr>
          <p:cNvPr id="3" name="Content Placeholder 2"/>
          <p:cNvSpPr>
            <a:spLocks noGrp="1"/>
          </p:cNvSpPr>
          <p:nvPr>
            <p:ph idx="1"/>
          </p:nvPr>
        </p:nvSpPr>
        <p:spPr/>
        <p:txBody>
          <a:bodyPr>
            <a:normAutofit fontScale="92500" lnSpcReduction="10000"/>
          </a:bodyPr>
          <a:lstStyle/>
          <a:p>
            <a:pPr marL="320040" indent="-320040">
              <a:buFont typeface="Wingdings"/>
              <a:buChar char=""/>
              <a:defRPr/>
            </a:pPr>
            <a:r>
              <a:rPr lang="en-US" sz="3000" dirty="0" smtClean="0">
                <a:solidFill>
                  <a:schemeClr val="bg1">
                    <a:lumMod val="95000"/>
                    <a:lumOff val="5000"/>
                  </a:schemeClr>
                </a:solidFill>
              </a:rPr>
              <a:t>What do I say to help my colleagues move in this direction?</a:t>
            </a:r>
          </a:p>
          <a:p>
            <a:pPr marL="640080" lvl="1" indent="-274320">
              <a:buFont typeface="Wingdings 2"/>
              <a:buChar char=""/>
              <a:defRPr/>
            </a:pPr>
            <a:r>
              <a:rPr lang="en-US" dirty="0" smtClean="0">
                <a:solidFill>
                  <a:schemeClr val="bg1">
                    <a:lumMod val="95000"/>
                    <a:lumOff val="5000"/>
                  </a:schemeClr>
                </a:solidFill>
              </a:rPr>
              <a:t>Pragmatism:</a:t>
            </a:r>
          </a:p>
          <a:p>
            <a:pPr lvl="2">
              <a:spcBef>
                <a:spcPts val="0"/>
              </a:spcBef>
              <a:buFont typeface="Wingdings"/>
              <a:buChar char=""/>
              <a:defRPr/>
            </a:pPr>
            <a:r>
              <a:rPr lang="en-US" sz="2600" dirty="0" smtClean="0">
                <a:solidFill>
                  <a:schemeClr val="bg1">
                    <a:lumMod val="95000"/>
                    <a:lumOff val="5000"/>
                  </a:schemeClr>
                </a:solidFill>
              </a:rPr>
              <a:t>What we’ve been doing isn’t working or is it? (see research on website on reward/punishment)</a:t>
            </a:r>
          </a:p>
          <a:p>
            <a:pPr lvl="2">
              <a:spcBef>
                <a:spcPts val="0"/>
              </a:spcBef>
              <a:buFont typeface="Wingdings"/>
              <a:buChar char=""/>
              <a:defRPr/>
            </a:pPr>
            <a:r>
              <a:rPr lang="en-US" sz="2600" dirty="0" smtClean="0">
                <a:solidFill>
                  <a:schemeClr val="bg1">
                    <a:lumMod val="95000"/>
                    <a:lumOff val="5000"/>
                  </a:schemeClr>
                </a:solidFill>
              </a:rPr>
              <a:t>Reward and punishment programs don’t teach skills. (Only basic ones like right and wrong)</a:t>
            </a:r>
          </a:p>
          <a:p>
            <a:pPr lvl="2">
              <a:spcBef>
                <a:spcPts val="0"/>
              </a:spcBef>
              <a:buFont typeface="Wingdings"/>
              <a:buChar char=""/>
              <a:defRPr/>
            </a:pPr>
            <a:r>
              <a:rPr lang="en-US" sz="2600" dirty="0" smtClean="0">
                <a:solidFill>
                  <a:schemeClr val="bg1">
                    <a:lumMod val="95000"/>
                    <a:lumOff val="5000"/>
                  </a:schemeClr>
                </a:solidFill>
              </a:rPr>
              <a:t>Time (how much time spent on behavior)</a:t>
            </a:r>
          </a:p>
          <a:p>
            <a:pPr lvl="2">
              <a:spcBef>
                <a:spcPts val="0"/>
              </a:spcBef>
              <a:buFont typeface="Wingdings"/>
              <a:buChar char=""/>
              <a:defRPr/>
            </a:pPr>
            <a:r>
              <a:rPr lang="en-US" sz="2600" dirty="0" smtClean="0">
                <a:solidFill>
                  <a:schemeClr val="bg1">
                    <a:lumMod val="95000"/>
                    <a:lumOff val="5000"/>
                  </a:schemeClr>
                </a:solidFill>
              </a:rPr>
              <a:t>See research on this program and seclusion and restraint</a:t>
            </a:r>
          </a:p>
          <a:p>
            <a:pPr marL="640080" lvl="1" indent="-274320">
              <a:buFont typeface="Wingdings 2"/>
              <a:buChar char=""/>
              <a:defRPr/>
            </a:pPr>
            <a:r>
              <a:rPr lang="en-US" dirty="0" smtClean="0">
                <a:solidFill>
                  <a:schemeClr val="bg1">
                    <a:lumMod val="95000"/>
                    <a:lumOff val="5000"/>
                  </a:schemeClr>
                </a:solidFill>
              </a:rPr>
              <a:t>Research documenting challenging behavior as a developmental delay and the effectiveness of the model.</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links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2">
                    <a:lumMod val="60000"/>
                    <a:lumOff val="40000"/>
                  </a:schemeClr>
                </a:solidFill>
                <a:hlinkClick r:id="rId2"/>
              </a:rPr>
              <a:t>http://www.thinkkids.org/</a:t>
            </a:r>
            <a:endParaRPr lang="en-US" dirty="0" smtClean="0">
              <a:solidFill>
                <a:schemeClr val="accent2">
                  <a:lumMod val="60000"/>
                  <a:lumOff val="40000"/>
                </a:schemeClr>
              </a:solidFill>
            </a:endParaRPr>
          </a:p>
          <a:p>
            <a:r>
              <a:rPr lang="en-US" dirty="0" smtClean="0">
                <a:solidFill>
                  <a:schemeClr val="accent2">
                    <a:lumMod val="60000"/>
                    <a:lumOff val="40000"/>
                  </a:schemeClr>
                </a:solidFill>
                <a:hlinkClick r:id="rId3"/>
              </a:rPr>
              <a:t>www.explosivechild.com</a:t>
            </a:r>
            <a:r>
              <a:rPr lang="en-US" dirty="0" smtClean="0">
                <a:solidFill>
                  <a:schemeClr val="accent2">
                    <a:lumMod val="60000"/>
                    <a:lumOff val="40000"/>
                  </a:schemeClr>
                </a:solidFill>
              </a:rPr>
              <a:t> </a:t>
            </a:r>
          </a:p>
          <a:p>
            <a:r>
              <a:rPr lang="en-US" dirty="0" smtClean="0">
                <a:solidFill>
                  <a:schemeClr val="accent2">
                    <a:lumMod val="60000"/>
                    <a:lumOff val="40000"/>
                  </a:schemeClr>
                </a:solidFill>
                <a:hlinkClick r:id="rId4"/>
              </a:rPr>
              <a:t>www.explosivekids.org/index.html</a:t>
            </a:r>
            <a:r>
              <a:rPr lang="en-US" dirty="0" smtClean="0">
                <a:solidFill>
                  <a:schemeClr val="accent2">
                    <a:lumMod val="60000"/>
                    <a:lumOff val="40000"/>
                  </a:schemeClr>
                </a:solidFill>
              </a:rPr>
              <a:t> </a:t>
            </a:r>
          </a:p>
          <a:p>
            <a:r>
              <a:rPr lang="en-US" u="sng" dirty="0" smtClean="0">
                <a:solidFill>
                  <a:schemeClr val="bg1">
                    <a:lumMod val="95000"/>
                    <a:lumOff val="5000"/>
                  </a:schemeClr>
                </a:solidFill>
              </a:rPr>
              <a:t>http://www.livesinthebalance.org</a:t>
            </a:r>
            <a:endParaRPr lang="en-US" dirty="0" smtClean="0">
              <a:solidFill>
                <a:schemeClr val="bg1">
                  <a:lumMod val="95000"/>
                  <a:lumOff val="5000"/>
                </a:schemeClr>
              </a:solidFill>
            </a:endParaRPr>
          </a:p>
          <a:p>
            <a:r>
              <a:rPr lang="en-US" dirty="0" smtClean="0">
                <a:solidFill>
                  <a:schemeClr val="bg1">
                    <a:lumMod val="95000"/>
                    <a:lumOff val="5000"/>
                  </a:schemeClr>
                </a:solidFill>
              </a:rPr>
              <a:t>Reading</a:t>
            </a:r>
          </a:p>
          <a:p>
            <a:pPr lvl="1"/>
            <a:r>
              <a:rPr lang="en-US" i="1" dirty="0" smtClean="0">
                <a:solidFill>
                  <a:schemeClr val="bg1">
                    <a:lumMod val="95000"/>
                    <a:lumOff val="5000"/>
                  </a:schemeClr>
                </a:solidFill>
              </a:rPr>
              <a:t>Treating Explosive Kids: The Collaborative Problem Solving Approach</a:t>
            </a:r>
          </a:p>
          <a:p>
            <a:pPr lvl="2"/>
            <a:r>
              <a:rPr lang="en-US" dirty="0" smtClean="0">
                <a:solidFill>
                  <a:schemeClr val="bg1">
                    <a:lumMod val="95000"/>
                    <a:lumOff val="5000"/>
                  </a:schemeClr>
                </a:solidFill>
              </a:rPr>
              <a:t>By: Ross. W. Greene, Ph.D. and J. Stuart </a:t>
            </a:r>
            <a:r>
              <a:rPr lang="en-US" dirty="0" err="1" smtClean="0">
                <a:solidFill>
                  <a:schemeClr val="bg1">
                    <a:lumMod val="95000"/>
                    <a:lumOff val="5000"/>
                  </a:schemeClr>
                </a:solidFill>
              </a:rPr>
              <a:t>Ablon</a:t>
            </a:r>
            <a:r>
              <a:rPr lang="en-US" dirty="0" smtClean="0">
                <a:solidFill>
                  <a:schemeClr val="bg1">
                    <a:lumMod val="95000"/>
                    <a:lumOff val="5000"/>
                  </a:schemeClr>
                </a:solidFill>
              </a:rPr>
              <a:t>, Ph.D.</a:t>
            </a:r>
          </a:p>
          <a:p>
            <a:pPr lvl="1"/>
            <a:r>
              <a:rPr lang="en-US" i="1" dirty="0" smtClean="0">
                <a:solidFill>
                  <a:schemeClr val="bg1">
                    <a:lumMod val="95000"/>
                    <a:lumOff val="5000"/>
                  </a:schemeClr>
                </a:solidFill>
              </a:rPr>
              <a:t>The Explosive Child</a:t>
            </a:r>
          </a:p>
          <a:p>
            <a:pPr lvl="2"/>
            <a:r>
              <a:rPr lang="en-US" dirty="0" smtClean="0">
                <a:solidFill>
                  <a:schemeClr val="bg1">
                    <a:lumMod val="95000"/>
                    <a:lumOff val="5000"/>
                  </a:schemeClr>
                </a:solidFill>
              </a:rPr>
              <a:t>By: Ross W. Greene, Ph.D.</a:t>
            </a:r>
          </a:p>
          <a:p>
            <a:pPr lvl="1"/>
            <a:r>
              <a:rPr lang="en-US" i="1" dirty="0" smtClean="0">
                <a:solidFill>
                  <a:schemeClr val="bg1">
                    <a:lumMod val="95000"/>
                    <a:lumOff val="5000"/>
                  </a:schemeClr>
                </a:solidFill>
              </a:rPr>
              <a:t>Lost At School</a:t>
            </a:r>
          </a:p>
          <a:p>
            <a:pPr lvl="2"/>
            <a:r>
              <a:rPr lang="en-US" dirty="0" smtClean="0">
                <a:solidFill>
                  <a:schemeClr val="bg1">
                    <a:lumMod val="95000"/>
                    <a:lumOff val="5000"/>
                  </a:schemeClr>
                </a:solidFill>
              </a:rPr>
              <a:t>By: Ross W. Greene, Ph.D.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behavior programs are based on…</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“We’ve been trained” to believe that bad behavior occurs as a product of passive, permissive, and/or inconsistent parenting (teaching).   </a:t>
            </a:r>
          </a:p>
          <a:p>
            <a:pPr>
              <a:buNone/>
            </a:pPr>
            <a:endParaRPr lang="en-US" dirty="0" smtClean="0">
              <a:solidFill>
                <a:schemeClr val="bg1">
                  <a:lumMod val="95000"/>
                  <a:lumOff val="5000"/>
                </a:schemeClr>
              </a:solidFill>
            </a:endParaRPr>
          </a:p>
          <a:p>
            <a:r>
              <a:rPr lang="en-US" dirty="0" smtClean="0">
                <a:solidFill>
                  <a:schemeClr val="bg1">
                    <a:lumMod val="95000"/>
                    <a:lumOff val="5000"/>
                  </a:schemeClr>
                </a:solidFill>
              </a:rPr>
              <a:t>Kids then learn that their challenging behavior is an effective way to getting something (attention) or escaping or avoiding something (work).</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http://www.5pointscale.com/sweetscale3_anxietycurve.jpg"/>
          <p:cNvPicPr>
            <a:picLocks noChangeAspect="1" noChangeArrowheads="1"/>
          </p:cNvPicPr>
          <p:nvPr/>
        </p:nvPicPr>
        <p:blipFill>
          <a:blip r:embed="rId2" cstate="print"/>
          <a:srcRect/>
          <a:stretch>
            <a:fillRect/>
          </a:stretch>
        </p:blipFill>
        <p:spPr bwMode="auto">
          <a:xfrm>
            <a:off x="304800" y="228600"/>
            <a:ext cx="3492498" cy="2514600"/>
          </a:xfrm>
          <a:prstGeom prst="rect">
            <a:avLst/>
          </a:prstGeom>
          <a:noFill/>
        </p:spPr>
      </p:pic>
      <p:pic>
        <p:nvPicPr>
          <p:cNvPr id="187396" name="Picture 4" descr="http://www.5pointscale.com/sweetscale2_myscale.gif"/>
          <p:cNvPicPr>
            <a:picLocks noChangeAspect="1" noChangeArrowheads="1"/>
          </p:cNvPicPr>
          <p:nvPr/>
        </p:nvPicPr>
        <p:blipFill>
          <a:blip r:embed="rId3" cstate="print"/>
          <a:srcRect/>
          <a:stretch>
            <a:fillRect/>
          </a:stretch>
        </p:blipFill>
        <p:spPr bwMode="auto">
          <a:xfrm>
            <a:off x="0" y="3962400"/>
            <a:ext cx="2752471" cy="2895600"/>
          </a:xfrm>
          <a:prstGeom prst="rect">
            <a:avLst/>
          </a:prstGeom>
          <a:noFill/>
        </p:spPr>
      </p:pic>
      <p:pic>
        <p:nvPicPr>
          <p:cNvPr id="187398" name="Picture 6" descr="http://www.5pointscale.com/sweetscale1_cartoonscale.gif"/>
          <p:cNvPicPr>
            <a:picLocks noChangeAspect="1" noChangeArrowheads="1"/>
          </p:cNvPicPr>
          <p:nvPr/>
        </p:nvPicPr>
        <p:blipFill>
          <a:blip r:embed="rId4" cstate="print"/>
          <a:srcRect/>
          <a:stretch>
            <a:fillRect/>
          </a:stretch>
        </p:blipFill>
        <p:spPr bwMode="auto">
          <a:xfrm>
            <a:off x="5486400" y="152400"/>
            <a:ext cx="3209925" cy="3894709"/>
          </a:xfrm>
          <a:prstGeom prst="rect">
            <a:avLst/>
          </a:prstGeom>
          <a:noFill/>
        </p:spPr>
      </p:pic>
      <p:pic>
        <p:nvPicPr>
          <p:cNvPr id="187400" name="Picture 8" descr="http://www.5pointscale.com/sweetscale_schedulepiece.gif"/>
          <p:cNvPicPr>
            <a:picLocks noChangeAspect="1" noChangeArrowheads="1"/>
          </p:cNvPicPr>
          <p:nvPr/>
        </p:nvPicPr>
        <p:blipFill>
          <a:blip r:embed="rId5" cstate="print"/>
          <a:srcRect/>
          <a:stretch>
            <a:fillRect/>
          </a:stretch>
        </p:blipFill>
        <p:spPr bwMode="auto">
          <a:xfrm>
            <a:off x="5715000" y="4561330"/>
            <a:ext cx="2514600" cy="2296670"/>
          </a:xfrm>
          <a:prstGeom prst="rect">
            <a:avLst/>
          </a:prstGeom>
          <a:noFill/>
        </p:spPr>
      </p:pic>
      <p:pic>
        <p:nvPicPr>
          <p:cNvPr id="187404" name="Picture 12" descr="Back"/>
          <p:cNvPicPr>
            <a:picLocks noChangeAspect="1" noChangeArrowheads="1"/>
          </p:cNvPicPr>
          <p:nvPr/>
        </p:nvPicPr>
        <p:blipFill>
          <a:blip r:embed="rId6" cstate="print"/>
          <a:srcRect/>
          <a:stretch>
            <a:fillRect/>
          </a:stretch>
        </p:blipFill>
        <p:spPr bwMode="auto">
          <a:xfrm>
            <a:off x="2819400" y="2667000"/>
            <a:ext cx="2667000" cy="1778002"/>
          </a:xfrm>
          <a:prstGeom prst="rect">
            <a:avLst/>
          </a:prstGeom>
          <a:noFill/>
        </p:spPr>
      </p:pic>
      <p:pic>
        <p:nvPicPr>
          <p:cNvPr id="187406" name="Picture 14" descr="front"/>
          <p:cNvPicPr>
            <a:picLocks noChangeAspect="1" noChangeArrowheads="1"/>
          </p:cNvPicPr>
          <p:nvPr/>
        </p:nvPicPr>
        <p:blipFill>
          <a:blip r:embed="rId7" cstate="print"/>
          <a:srcRect/>
          <a:stretch>
            <a:fillRect/>
          </a:stretch>
        </p:blipFill>
        <p:spPr bwMode="auto">
          <a:xfrm>
            <a:off x="3352800" y="4419600"/>
            <a:ext cx="1581150" cy="2371726"/>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48" y="914400"/>
            <a:ext cx="8985152" cy="4524315"/>
          </a:xfrm>
          <a:prstGeom prst="rect">
            <a:avLst/>
          </a:prstGeom>
          <a:noFill/>
        </p:spPr>
        <p:txBody>
          <a:bodyPr wrap="none" rtlCol="0">
            <a:spAutoFit/>
          </a:bodyPr>
          <a:lstStyle/>
          <a:p>
            <a:r>
              <a:rPr lang="en-US" sz="3200" dirty="0" smtClean="0">
                <a:solidFill>
                  <a:schemeClr val="bg1">
                    <a:lumMod val="95000"/>
                    <a:lumOff val="5000"/>
                  </a:schemeClr>
                </a:solidFill>
              </a:rPr>
              <a:t>Visual Supports</a:t>
            </a:r>
          </a:p>
          <a:p>
            <a:endParaRPr lang="en-US" sz="3200" dirty="0" smtClean="0">
              <a:solidFill>
                <a:schemeClr val="bg1">
                  <a:lumMod val="95000"/>
                  <a:lumOff val="5000"/>
                </a:schemeClr>
              </a:solidFill>
            </a:endParaRPr>
          </a:p>
          <a:p>
            <a:pPr marL="514350" indent="-514350">
              <a:buAutoNum type="arabicParenR"/>
            </a:pPr>
            <a:r>
              <a:rPr lang="en-US" sz="3200" dirty="0" smtClean="0">
                <a:solidFill>
                  <a:schemeClr val="bg1">
                    <a:lumMod val="95000"/>
                    <a:lumOff val="5000"/>
                  </a:schemeClr>
                </a:solidFill>
              </a:rPr>
              <a:t>Aid in problem identification</a:t>
            </a:r>
          </a:p>
          <a:p>
            <a:pPr marL="514350" indent="-514350">
              <a:buAutoNum type="arabicParenR"/>
            </a:pPr>
            <a:r>
              <a:rPr lang="en-US" sz="3200" dirty="0" smtClean="0">
                <a:solidFill>
                  <a:schemeClr val="bg1">
                    <a:lumMod val="95000"/>
                    <a:lumOff val="5000"/>
                  </a:schemeClr>
                </a:solidFill>
              </a:rPr>
              <a:t>Trigger identification</a:t>
            </a:r>
          </a:p>
          <a:p>
            <a:pPr marL="514350" indent="-514350">
              <a:buAutoNum type="arabicParenR"/>
            </a:pPr>
            <a:r>
              <a:rPr lang="en-US" sz="3200" dirty="0" smtClean="0">
                <a:solidFill>
                  <a:schemeClr val="bg1">
                    <a:lumMod val="95000"/>
                    <a:lumOff val="5000"/>
                  </a:schemeClr>
                </a:solidFill>
              </a:rPr>
              <a:t>Assist in problem solving</a:t>
            </a:r>
          </a:p>
          <a:p>
            <a:pPr marL="514350" indent="-514350">
              <a:buAutoNum type="arabicParenR"/>
            </a:pPr>
            <a:r>
              <a:rPr lang="en-US" sz="3200" dirty="0" smtClean="0">
                <a:solidFill>
                  <a:schemeClr val="bg1">
                    <a:lumMod val="95000"/>
                    <a:lumOff val="5000"/>
                  </a:schemeClr>
                </a:solidFill>
              </a:rPr>
              <a:t>Assist in self-regulation</a:t>
            </a:r>
          </a:p>
          <a:p>
            <a:pPr marL="514350" indent="-514350">
              <a:buAutoNum type="arabicParenR"/>
            </a:pPr>
            <a:r>
              <a:rPr lang="en-US" sz="3200" dirty="0" smtClean="0">
                <a:solidFill>
                  <a:schemeClr val="bg1">
                    <a:lumMod val="95000"/>
                    <a:lumOff val="5000"/>
                  </a:schemeClr>
                </a:solidFill>
              </a:rPr>
              <a:t>Teaching tools –surrogate frontal lobe</a:t>
            </a:r>
          </a:p>
          <a:p>
            <a:pPr marL="514350" indent="-514350">
              <a:buAutoNum type="arabicParenR"/>
            </a:pPr>
            <a:endParaRPr lang="en-US" sz="3200" dirty="0" smtClean="0">
              <a:solidFill>
                <a:schemeClr val="bg1">
                  <a:lumMod val="95000"/>
                  <a:lumOff val="5000"/>
                </a:schemeClr>
              </a:solidFill>
            </a:endParaRPr>
          </a:p>
          <a:p>
            <a:pPr marL="514350" indent="-514350"/>
            <a:r>
              <a:rPr lang="en-US" sz="3200" dirty="0" smtClean="0">
                <a:solidFill>
                  <a:schemeClr val="bg1">
                    <a:lumMod val="95000"/>
                    <a:lumOff val="5000"/>
                  </a:schemeClr>
                </a:solidFill>
              </a:rPr>
              <a:t>*Great resources already made at Do2Learn.com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cluster_map"/>
          <p:cNvPicPr>
            <a:picLocks noChangeAspect="1" noChangeArrowheads="1"/>
          </p:cNvPicPr>
          <p:nvPr/>
        </p:nvPicPr>
        <p:blipFill>
          <a:blip r:embed="rId2" cstate="print"/>
          <a:srcRect/>
          <a:stretch>
            <a:fillRect/>
          </a:stretch>
        </p:blipFill>
        <p:spPr bwMode="auto">
          <a:xfrm>
            <a:off x="1524000" y="66675"/>
            <a:ext cx="5991225" cy="6791325"/>
          </a:xfrm>
          <a:prstGeom prst="rect">
            <a:avLst/>
          </a:prstGeom>
          <a:noFill/>
          <a:ln w="9525">
            <a:noFill/>
            <a:miter lim="800000"/>
            <a:headEnd/>
            <a:tailEnd/>
          </a:ln>
        </p:spPr>
      </p:pic>
      <p:sp>
        <p:nvSpPr>
          <p:cNvPr id="3" name="TextBox 2"/>
          <p:cNvSpPr txBox="1"/>
          <p:nvPr/>
        </p:nvSpPr>
        <p:spPr>
          <a:xfrm>
            <a:off x="2667000" y="304800"/>
            <a:ext cx="1143000" cy="646331"/>
          </a:xfrm>
          <a:prstGeom prst="rect">
            <a:avLst/>
          </a:prstGeom>
          <a:noFill/>
        </p:spPr>
        <p:txBody>
          <a:bodyPr wrap="square" rtlCol="0">
            <a:spAutoFit/>
          </a:bodyPr>
          <a:lstStyle/>
          <a:p>
            <a:r>
              <a:rPr lang="en-US" dirty="0" smtClean="0">
                <a:solidFill>
                  <a:schemeClr val="bg1">
                    <a:lumMod val="95000"/>
                    <a:lumOff val="5000"/>
                  </a:schemeClr>
                </a:solidFill>
              </a:rPr>
              <a:t>Potential </a:t>
            </a:r>
          </a:p>
          <a:p>
            <a:r>
              <a:rPr lang="en-US" dirty="0" smtClean="0">
                <a:solidFill>
                  <a:schemeClr val="bg1">
                    <a:lumMod val="95000"/>
                    <a:lumOff val="5000"/>
                  </a:schemeClr>
                </a:solidFill>
              </a:rPr>
              <a:t>solutions</a:t>
            </a:r>
            <a:endParaRPr lang="en-US" dirty="0">
              <a:solidFill>
                <a:schemeClr val="bg1">
                  <a:lumMod val="95000"/>
                  <a:lumOff val="5000"/>
                </a:schemeClr>
              </a:solidFill>
            </a:endParaRPr>
          </a:p>
        </p:txBody>
      </p:sp>
      <p:sp>
        <p:nvSpPr>
          <p:cNvPr id="4" name="TextBox 3"/>
          <p:cNvSpPr txBox="1"/>
          <p:nvPr/>
        </p:nvSpPr>
        <p:spPr>
          <a:xfrm>
            <a:off x="6096000" y="2895600"/>
            <a:ext cx="1143000" cy="646331"/>
          </a:xfrm>
          <a:prstGeom prst="rect">
            <a:avLst/>
          </a:prstGeom>
          <a:noFill/>
        </p:spPr>
        <p:txBody>
          <a:bodyPr wrap="square" rtlCol="0">
            <a:spAutoFit/>
          </a:bodyPr>
          <a:lstStyle/>
          <a:p>
            <a:r>
              <a:rPr lang="en-US" dirty="0" smtClean="0">
                <a:solidFill>
                  <a:schemeClr val="bg1">
                    <a:lumMod val="95000"/>
                    <a:lumOff val="5000"/>
                  </a:schemeClr>
                </a:solidFill>
              </a:rPr>
              <a:t>Parent</a:t>
            </a:r>
          </a:p>
          <a:p>
            <a:r>
              <a:rPr lang="en-US" dirty="0" smtClean="0">
                <a:solidFill>
                  <a:schemeClr val="bg1">
                    <a:lumMod val="95000"/>
                    <a:lumOff val="5000"/>
                  </a:schemeClr>
                </a:solidFill>
              </a:rPr>
              <a:t>concerns</a:t>
            </a:r>
            <a:endParaRPr lang="en-US" dirty="0">
              <a:solidFill>
                <a:schemeClr val="bg1">
                  <a:lumMod val="95000"/>
                  <a:lumOff val="5000"/>
                </a:schemeClr>
              </a:solidFill>
            </a:endParaRPr>
          </a:p>
        </p:txBody>
      </p:sp>
      <p:sp>
        <p:nvSpPr>
          <p:cNvPr id="5" name="TextBox 4"/>
          <p:cNvSpPr txBox="1"/>
          <p:nvPr/>
        </p:nvSpPr>
        <p:spPr>
          <a:xfrm>
            <a:off x="1828800" y="2895600"/>
            <a:ext cx="1146468" cy="646331"/>
          </a:xfrm>
          <a:prstGeom prst="rect">
            <a:avLst/>
          </a:prstGeom>
          <a:noFill/>
        </p:spPr>
        <p:txBody>
          <a:bodyPr wrap="none" rtlCol="0">
            <a:spAutoFit/>
          </a:bodyPr>
          <a:lstStyle/>
          <a:p>
            <a:r>
              <a:rPr lang="en-US" dirty="0" smtClean="0">
                <a:solidFill>
                  <a:schemeClr val="bg1">
                    <a:lumMod val="95000"/>
                    <a:lumOff val="5000"/>
                  </a:schemeClr>
                </a:solidFill>
              </a:rPr>
              <a:t>Child</a:t>
            </a:r>
          </a:p>
          <a:p>
            <a:r>
              <a:rPr lang="en-US" dirty="0" smtClean="0">
                <a:solidFill>
                  <a:schemeClr val="bg1">
                    <a:lumMod val="95000"/>
                    <a:lumOff val="5000"/>
                  </a:schemeClr>
                </a:solidFill>
              </a:rPr>
              <a:t>Concerns</a:t>
            </a:r>
            <a:endParaRPr lang="en-US" dirty="0">
              <a:solidFill>
                <a:schemeClr val="bg1">
                  <a:lumMod val="95000"/>
                  <a:lumOff val="5000"/>
                </a:schemeClr>
              </a:solidFill>
            </a:endParaRPr>
          </a:p>
        </p:txBody>
      </p:sp>
      <p:sp>
        <p:nvSpPr>
          <p:cNvPr id="6" name="TextBox 5"/>
          <p:cNvSpPr txBox="1"/>
          <p:nvPr/>
        </p:nvSpPr>
        <p:spPr>
          <a:xfrm>
            <a:off x="5715000" y="228600"/>
            <a:ext cx="1051891" cy="369332"/>
          </a:xfrm>
          <a:prstGeom prst="rect">
            <a:avLst/>
          </a:prstGeom>
          <a:noFill/>
        </p:spPr>
        <p:txBody>
          <a:bodyPr wrap="none" rtlCol="0">
            <a:spAutoFit/>
          </a:bodyPr>
          <a:lstStyle/>
          <a:p>
            <a:r>
              <a:rPr lang="en-US" dirty="0" smtClean="0">
                <a:solidFill>
                  <a:schemeClr val="bg1">
                    <a:lumMod val="95000"/>
                    <a:lumOff val="5000"/>
                  </a:schemeClr>
                </a:solidFill>
              </a:rPr>
              <a:t>Problem</a:t>
            </a:r>
            <a:endParaRPr lang="en-US" dirty="0">
              <a:solidFill>
                <a:schemeClr val="bg1">
                  <a:lumMod val="95000"/>
                  <a:lumOff val="5000"/>
                </a:schemeClr>
              </a:solidFill>
            </a:endParaRPr>
          </a:p>
        </p:txBody>
      </p:sp>
      <p:sp>
        <p:nvSpPr>
          <p:cNvPr id="7" name="TextBox 6"/>
          <p:cNvSpPr txBox="1"/>
          <p:nvPr/>
        </p:nvSpPr>
        <p:spPr>
          <a:xfrm>
            <a:off x="3505200" y="2667000"/>
            <a:ext cx="1935145" cy="369332"/>
          </a:xfrm>
          <a:prstGeom prst="rect">
            <a:avLst/>
          </a:prstGeom>
          <a:noFill/>
        </p:spPr>
        <p:txBody>
          <a:bodyPr wrap="none" rtlCol="0">
            <a:spAutoFit/>
          </a:bodyPr>
          <a:lstStyle/>
          <a:p>
            <a:r>
              <a:rPr lang="en-US" dirty="0" smtClean="0">
                <a:solidFill>
                  <a:schemeClr val="bg1">
                    <a:lumMod val="95000"/>
                    <a:lumOff val="5000"/>
                  </a:schemeClr>
                </a:solidFill>
              </a:rPr>
              <a:t>Plan B resolution</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298" name="Object 2"/>
          <p:cNvGraphicFramePr>
            <a:graphicFrameLocks noChangeAspect="1"/>
          </p:cNvGraphicFramePr>
          <p:nvPr/>
        </p:nvGraphicFramePr>
        <p:xfrm>
          <a:off x="762000" y="1028700"/>
          <a:ext cx="7543800" cy="5829300"/>
        </p:xfrm>
        <a:graphic>
          <a:graphicData uri="http://schemas.openxmlformats.org/presentationml/2006/ole">
            <p:oleObj spid="_x0000_s183298" name="Acrobat Document" r:id="rId3" imgW="7543768" imgH="5829216" progId="AcroExch.Document.7">
              <p:embed/>
            </p:oleObj>
          </a:graphicData>
        </a:graphic>
      </p:graphicFrame>
      <p:sp>
        <p:nvSpPr>
          <p:cNvPr id="3" name="TextBox 2"/>
          <p:cNvSpPr txBox="1"/>
          <p:nvPr/>
        </p:nvSpPr>
        <p:spPr>
          <a:xfrm>
            <a:off x="990600" y="304800"/>
            <a:ext cx="7162800" cy="461665"/>
          </a:xfrm>
          <a:prstGeom prst="rect">
            <a:avLst/>
          </a:prstGeom>
          <a:noFill/>
        </p:spPr>
        <p:txBody>
          <a:bodyPr wrap="square" rtlCol="0">
            <a:spAutoFit/>
          </a:bodyPr>
          <a:lstStyle/>
          <a:p>
            <a:r>
              <a:rPr lang="en-US" sz="2400" dirty="0" smtClean="0">
                <a:solidFill>
                  <a:schemeClr val="bg1">
                    <a:lumMod val="95000"/>
                    <a:lumOff val="5000"/>
                  </a:schemeClr>
                </a:solidFill>
              </a:rPr>
              <a:t>Identifying triggers: what makes me feel upset.</a:t>
            </a:r>
            <a:endParaRPr lang="en-US" sz="24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4" name="Picture 4" descr="http://www.do2learn.com/activities/SocialSkills/Stress/thermometer.jpg">
            <a:hlinkClick r:id="rId2"/>
          </p:cNvPr>
          <p:cNvPicPr>
            <a:picLocks noChangeAspect="1" noChangeArrowheads="1"/>
          </p:cNvPicPr>
          <p:nvPr/>
        </p:nvPicPr>
        <p:blipFill>
          <a:blip r:embed="rId3" cstate="print"/>
          <a:srcRect/>
          <a:stretch>
            <a:fillRect/>
          </a:stretch>
        </p:blipFill>
        <p:spPr bwMode="auto">
          <a:xfrm>
            <a:off x="2286000" y="676021"/>
            <a:ext cx="4842280" cy="6181979"/>
          </a:xfrm>
          <a:prstGeom prst="rect">
            <a:avLst/>
          </a:prstGeom>
          <a:noFill/>
        </p:spPr>
      </p:pic>
      <p:sp>
        <p:nvSpPr>
          <p:cNvPr id="4" name="Rectangle 3"/>
          <p:cNvSpPr/>
          <p:nvPr/>
        </p:nvSpPr>
        <p:spPr>
          <a:xfrm>
            <a:off x="685800" y="228600"/>
            <a:ext cx="6705600" cy="461665"/>
          </a:xfrm>
          <a:prstGeom prst="rect">
            <a:avLst/>
          </a:prstGeom>
        </p:spPr>
        <p:txBody>
          <a:bodyPr wrap="square">
            <a:spAutoFit/>
          </a:bodyPr>
          <a:lstStyle/>
          <a:p>
            <a:r>
              <a:rPr lang="en-US" sz="2400" dirty="0" smtClean="0">
                <a:solidFill>
                  <a:schemeClr val="bg1">
                    <a:lumMod val="95000"/>
                    <a:lumOff val="5000"/>
                  </a:schemeClr>
                </a:solidFill>
              </a:rPr>
              <a:t>Identifying triggers: what makes me feel upset.</a:t>
            </a:r>
            <a:endParaRPr lang="en-US" sz="24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http://www.do2learn.com/activities/SocialSkills/Stress/identifystresstriggers.jpg">
            <a:hlinkClick r:id="rId2"/>
          </p:cNvPr>
          <p:cNvPicPr>
            <a:picLocks noChangeAspect="1" noChangeArrowheads="1"/>
          </p:cNvPicPr>
          <p:nvPr/>
        </p:nvPicPr>
        <p:blipFill>
          <a:blip r:embed="rId3" cstate="print"/>
          <a:srcRect/>
          <a:stretch>
            <a:fillRect/>
          </a:stretch>
        </p:blipFill>
        <p:spPr bwMode="auto">
          <a:xfrm>
            <a:off x="1976327" y="228600"/>
            <a:ext cx="5192740" cy="6629400"/>
          </a:xfrm>
          <a:prstGeom prst="rect">
            <a:avLst/>
          </a:prstGeom>
          <a:noFill/>
        </p:spPr>
      </p:pic>
      <p:sp>
        <p:nvSpPr>
          <p:cNvPr id="3" name="TextBox 2"/>
          <p:cNvSpPr txBox="1"/>
          <p:nvPr/>
        </p:nvSpPr>
        <p:spPr>
          <a:xfrm>
            <a:off x="0" y="1143000"/>
            <a:ext cx="1981200" cy="1692771"/>
          </a:xfrm>
          <a:prstGeom prst="rect">
            <a:avLst/>
          </a:prstGeom>
          <a:noFill/>
        </p:spPr>
        <p:txBody>
          <a:bodyPr wrap="square" rtlCol="0">
            <a:spAutoFit/>
          </a:bodyPr>
          <a:lstStyle/>
          <a:p>
            <a:r>
              <a:rPr lang="en-US" sz="2800" dirty="0" smtClean="0">
                <a:solidFill>
                  <a:schemeClr val="bg1">
                    <a:lumMod val="95000"/>
                    <a:lumOff val="5000"/>
                  </a:schemeClr>
                </a:solidFill>
              </a:rPr>
              <a:t>School Triggers</a:t>
            </a:r>
          </a:p>
          <a:p>
            <a:r>
              <a:rPr lang="en-US" sz="2800" dirty="0" smtClean="0">
                <a:solidFill>
                  <a:schemeClr val="bg1">
                    <a:lumMod val="95000"/>
                    <a:lumOff val="5000"/>
                  </a:schemeClr>
                </a:solidFill>
              </a:rPr>
              <a:t>Inventory</a:t>
            </a:r>
          </a:p>
          <a:p>
            <a:r>
              <a:rPr lang="en-US" sz="2000" dirty="0" smtClean="0">
                <a:solidFill>
                  <a:schemeClr val="bg1">
                    <a:lumMod val="95000"/>
                    <a:lumOff val="5000"/>
                  </a:schemeClr>
                </a:solidFill>
              </a:rPr>
              <a:t>Do2learn.com</a:t>
            </a:r>
            <a:endParaRPr lang="en-US" sz="20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ttp://www.do2learn.com/organizationtools/SocialSkillsToolbox/images/BrainstormingMap.jpg"/>
          <p:cNvPicPr>
            <a:picLocks noChangeAspect="1" noChangeArrowheads="1"/>
          </p:cNvPicPr>
          <p:nvPr/>
        </p:nvPicPr>
        <p:blipFill>
          <a:blip r:embed="rId2" cstate="print"/>
          <a:srcRect/>
          <a:stretch>
            <a:fillRect/>
          </a:stretch>
        </p:blipFill>
        <p:spPr bwMode="auto">
          <a:xfrm>
            <a:off x="228600" y="762000"/>
            <a:ext cx="8728996" cy="5798548"/>
          </a:xfrm>
          <a:prstGeom prst="rect">
            <a:avLst/>
          </a:prstGeom>
          <a:noFill/>
        </p:spPr>
      </p:pic>
      <p:sp>
        <p:nvSpPr>
          <p:cNvPr id="3" name="TextBox 2"/>
          <p:cNvSpPr txBox="1"/>
          <p:nvPr/>
        </p:nvSpPr>
        <p:spPr>
          <a:xfrm>
            <a:off x="3505200" y="1295400"/>
            <a:ext cx="2362200" cy="369332"/>
          </a:xfrm>
          <a:prstGeom prst="rect">
            <a:avLst/>
          </a:prstGeom>
          <a:noFill/>
        </p:spPr>
        <p:txBody>
          <a:bodyPr wrap="square" rtlCol="0">
            <a:spAutoFit/>
          </a:bodyPr>
          <a:lstStyle/>
          <a:p>
            <a:r>
              <a:rPr lang="en-US" dirty="0" smtClean="0">
                <a:solidFill>
                  <a:schemeClr val="bg1">
                    <a:lumMod val="95000"/>
                    <a:lumOff val="5000"/>
                  </a:schemeClr>
                </a:solidFill>
              </a:rPr>
              <a:t>Unsolved Problem</a:t>
            </a:r>
            <a:endParaRPr lang="en-US" dirty="0">
              <a:solidFill>
                <a:schemeClr val="bg1">
                  <a:lumMod val="95000"/>
                  <a:lumOff val="5000"/>
                </a:schemeClr>
              </a:solidFill>
            </a:endParaRPr>
          </a:p>
        </p:txBody>
      </p:sp>
      <p:sp>
        <p:nvSpPr>
          <p:cNvPr id="4" name="TextBox 3"/>
          <p:cNvSpPr txBox="1"/>
          <p:nvPr/>
        </p:nvSpPr>
        <p:spPr>
          <a:xfrm>
            <a:off x="838200" y="2971800"/>
            <a:ext cx="1680268" cy="369332"/>
          </a:xfrm>
          <a:prstGeom prst="rect">
            <a:avLst/>
          </a:prstGeom>
          <a:noFill/>
        </p:spPr>
        <p:txBody>
          <a:bodyPr wrap="none" rtlCol="0">
            <a:spAutoFit/>
          </a:bodyPr>
          <a:lstStyle/>
          <a:p>
            <a:r>
              <a:rPr lang="en-US" dirty="0" smtClean="0">
                <a:solidFill>
                  <a:schemeClr val="bg1">
                    <a:lumMod val="95000"/>
                    <a:lumOff val="5000"/>
                  </a:schemeClr>
                </a:solidFill>
              </a:rPr>
              <a:t>Child Concern</a:t>
            </a:r>
            <a:endParaRPr lang="en-US" dirty="0">
              <a:solidFill>
                <a:schemeClr val="bg1">
                  <a:lumMod val="95000"/>
                  <a:lumOff val="5000"/>
                </a:schemeClr>
              </a:solidFill>
            </a:endParaRPr>
          </a:p>
        </p:txBody>
      </p:sp>
      <p:sp>
        <p:nvSpPr>
          <p:cNvPr id="5" name="TextBox 4"/>
          <p:cNvSpPr txBox="1"/>
          <p:nvPr/>
        </p:nvSpPr>
        <p:spPr>
          <a:xfrm>
            <a:off x="6858000" y="3048000"/>
            <a:ext cx="1709122" cy="369332"/>
          </a:xfrm>
          <a:prstGeom prst="rect">
            <a:avLst/>
          </a:prstGeom>
          <a:noFill/>
        </p:spPr>
        <p:txBody>
          <a:bodyPr wrap="none" rtlCol="0">
            <a:spAutoFit/>
          </a:bodyPr>
          <a:lstStyle/>
          <a:p>
            <a:r>
              <a:rPr lang="en-US" dirty="0" smtClean="0">
                <a:solidFill>
                  <a:schemeClr val="bg1">
                    <a:lumMod val="95000"/>
                    <a:lumOff val="5000"/>
                  </a:schemeClr>
                </a:solidFill>
              </a:rPr>
              <a:t>Adult Concern</a:t>
            </a:r>
            <a:endParaRPr lang="en-US" dirty="0">
              <a:solidFill>
                <a:schemeClr val="bg1">
                  <a:lumMod val="95000"/>
                  <a:lumOff val="5000"/>
                </a:schemeClr>
              </a:solidFill>
            </a:endParaRPr>
          </a:p>
        </p:txBody>
      </p:sp>
      <p:sp>
        <p:nvSpPr>
          <p:cNvPr id="6" name="TextBox 5"/>
          <p:cNvSpPr txBox="1"/>
          <p:nvPr/>
        </p:nvSpPr>
        <p:spPr>
          <a:xfrm>
            <a:off x="2438400" y="4495800"/>
            <a:ext cx="1676400" cy="646331"/>
          </a:xfrm>
          <a:prstGeom prst="rect">
            <a:avLst/>
          </a:prstGeom>
          <a:noFill/>
        </p:spPr>
        <p:txBody>
          <a:bodyPr wrap="square" rtlCol="0">
            <a:spAutoFit/>
          </a:bodyPr>
          <a:lstStyle/>
          <a:p>
            <a:r>
              <a:rPr lang="en-US" dirty="0" smtClean="0">
                <a:solidFill>
                  <a:schemeClr val="bg1">
                    <a:lumMod val="95000"/>
                    <a:lumOff val="5000"/>
                  </a:schemeClr>
                </a:solidFill>
              </a:rPr>
              <a:t>Potential solutions</a:t>
            </a:r>
            <a:endParaRPr lang="en-US" dirty="0">
              <a:solidFill>
                <a:schemeClr val="bg1">
                  <a:lumMod val="95000"/>
                  <a:lumOff val="5000"/>
                </a:schemeClr>
              </a:solidFill>
            </a:endParaRPr>
          </a:p>
        </p:txBody>
      </p:sp>
      <p:sp>
        <p:nvSpPr>
          <p:cNvPr id="7" name="TextBox 6"/>
          <p:cNvSpPr txBox="1"/>
          <p:nvPr/>
        </p:nvSpPr>
        <p:spPr>
          <a:xfrm>
            <a:off x="5334000" y="4572000"/>
            <a:ext cx="1676400" cy="646331"/>
          </a:xfrm>
          <a:prstGeom prst="rect">
            <a:avLst/>
          </a:prstGeom>
          <a:noFill/>
        </p:spPr>
        <p:txBody>
          <a:bodyPr wrap="square" rtlCol="0">
            <a:spAutoFit/>
          </a:bodyPr>
          <a:lstStyle/>
          <a:p>
            <a:r>
              <a:rPr lang="en-US" dirty="0" smtClean="0">
                <a:solidFill>
                  <a:schemeClr val="bg1">
                    <a:lumMod val="95000"/>
                    <a:lumOff val="5000"/>
                  </a:schemeClr>
                </a:solidFill>
              </a:rPr>
              <a:t>Potential solutions</a:t>
            </a:r>
            <a:endParaRPr lang="en-US" dirty="0">
              <a:solidFill>
                <a:schemeClr val="bg1">
                  <a:lumMod val="95000"/>
                  <a:lumOff val="5000"/>
                </a:schemeClr>
              </a:solidFill>
            </a:endParaRPr>
          </a:p>
        </p:txBody>
      </p:sp>
      <p:sp>
        <p:nvSpPr>
          <p:cNvPr id="9" name="TextBox 8"/>
          <p:cNvSpPr txBox="1"/>
          <p:nvPr/>
        </p:nvSpPr>
        <p:spPr>
          <a:xfrm>
            <a:off x="3505200" y="3276600"/>
            <a:ext cx="2362200" cy="646331"/>
          </a:xfrm>
          <a:prstGeom prst="rect">
            <a:avLst/>
          </a:prstGeom>
          <a:noFill/>
        </p:spPr>
        <p:txBody>
          <a:bodyPr wrap="square" rtlCol="0">
            <a:spAutoFit/>
          </a:bodyPr>
          <a:lstStyle/>
          <a:p>
            <a:r>
              <a:rPr lang="en-US" dirty="0" smtClean="0">
                <a:solidFill>
                  <a:schemeClr val="bg1">
                    <a:lumMod val="95000"/>
                    <a:lumOff val="5000"/>
                  </a:schemeClr>
                </a:solidFill>
              </a:rPr>
              <a:t>Plan B – Mutually</a:t>
            </a:r>
          </a:p>
          <a:p>
            <a:r>
              <a:rPr lang="en-US" dirty="0" smtClean="0">
                <a:solidFill>
                  <a:schemeClr val="bg1">
                    <a:lumMod val="95000"/>
                    <a:lumOff val="5000"/>
                  </a:schemeClr>
                </a:solidFill>
              </a:rPr>
              <a:t>Agreeable resolution</a:t>
            </a:r>
            <a:endParaRPr lang="en-US" dirty="0">
              <a:solidFill>
                <a:schemeClr val="bg1">
                  <a:lumMod val="95000"/>
                  <a:lumOff val="5000"/>
                </a:schemeClr>
              </a:solidFill>
            </a:endParaRPr>
          </a:p>
        </p:txBody>
      </p:sp>
      <p:cxnSp>
        <p:nvCxnSpPr>
          <p:cNvPr id="11" name="Straight Arrow Connector 10"/>
          <p:cNvCxnSpPr/>
          <p:nvPr/>
        </p:nvCxnSpPr>
        <p:spPr>
          <a:xfrm rot="5400000" flipH="1" flipV="1">
            <a:off x="3467100" y="40767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4953000" y="39624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http://www.do2learn.com/organizationtools/SocialSkillsToolbox/images/ConceptMap.jpg"/>
          <p:cNvPicPr>
            <a:picLocks noChangeAspect="1" noChangeArrowheads="1"/>
          </p:cNvPicPr>
          <p:nvPr/>
        </p:nvPicPr>
        <p:blipFill>
          <a:blip r:embed="rId2" cstate="print"/>
          <a:srcRect/>
          <a:stretch>
            <a:fillRect/>
          </a:stretch>
        </p:blipFill>
        <p:spPr bwMode="auto">
          <a:xfrm>
            <a:off x="3886200" y="314325"/>
            <a:ext cx="4857447" cy="6543675"/>
          </a:xfrm>
          <a:prstGeom prst="rect">
            <a:avLst/>
          </a:prstGeom>
          <a:noFill/>
        </p:spPr>
      </p:pic>
      <p:sp>
        <p:nvSpPr>
          <p:cNvPr id="3" name="TextBox 2"/>
          <p:cNvSpPr txBox="1"/>
          <p:nvPr/>
        </p:nvSpPr>
        <p:spPr>
          <a:xfrm>
            <a:off x="457200" y="838200"/>
            <a:ext cx="2743200" cy="1815882"/>
          </a:xfrm>
          <a:prstGeom prst="rect">
            <a:avLst/>
          </a:prstGeom>
          <a:noFill/>
        </p:spPr>
        <p:txBody>
          <a:bodyPr wrap="square" rtlCol="0">
            <a:spAutoFit/>
          </a:bodyPr>
          <a:lstStyle/>
          <a:p>
            <a:r>
              <a:rPr lang="en-US" sz="2800" dirty="0" smtClean="0">
                <a:solidFill>
                  <a:schemeClr val="bg1">
                    <a:lumMod val="95000"/>
                    <a:lumOff val="5000"/>
                  </a:schemeClr>
                </a:solidFill>
              </a:rPr>
              <a:t>Breaking</a:t>
            </a:r>
          </a:p>
          <a:p>
            <a:r>
              <a:rPr lang="en-US" sz="2800" dirty="0" smtClean="0">
                <a:solidFill>
                  <a:schemeClr val="bg1">
                    <a:lumMod val="95000"/>
                    <a:lumOff val="5000"/>
                  </a:schemeClr>
                </a:solidFill>
              </a:rPr>
              <a:t>Down a </a:t>
            </a:r>
          </a:p>
          <a:p>
            <a:r>
              <a:rPr lang="en-US" sz="2800" dirty="0" smtClean="0">
                <a:solidFill>
                  <a:schemeClr val="bg1">
                    <a:lumMod val="95000"/>
                    <a:lumOff val="5000"/>
                  </a:schemeClr>
                </a:solidFill>
              </a:rPr>
              <a:t>p</a:t>
            </a:r>
            <a:r>
              <a:rPr lang="en-US" sz="2800" dirty="0" smtClean="0">
                <a:solidFill>
                  <a:schemeClr val="bg1">
                    <a:lumMod val="95000"/>
                    <a:lumOff val="5000"/>
                  </a:schemeClr>
                </a:solidFill>
              </a:rPr>
              <a:t>roblem – </a:t>
            </a:r>
          </a:p>
          <a:p>
            <a:r>
              <a:rPr lang="en-US" sz="2800" dirty="0" smtClean="0">
                <a:solidFill>
                  <a:schemeClr val="bg1">
                    <a:lumMod val="95000"/>
                    <a:lumOff val="5000"/>
                  </a:schemeClr>
                </a:solidFill>
              </a:rPr>
              <a:t>the Drill Down.</a:t>
            </a:r>
            <a:endParaRPr lang="en-US" sz="2800" dirty="0">
              <a:solidFill>
                <a:schemeClr val="bg1">
                  <a:lumMod val="95000"/>
                  <a:lumOff val="5000"/>
                </a:schemeClr>
              </a:solidFill>
            </a:endParaRPr>
          </a:p>
        </p:txBody>
      </p:sp>
      <p:sp>
        <p:nvSpPr>
          <p:cNvPr id="4" name="TextBox 3"/>
          <p:cNvSpPr txBox="1"/>
          <p:nvPr/>
        </p:nvSpPr>
        <p:spPr>
          <a:xfrm>
            <a:off x="4419600" y="1447800"/>
            <a:ext cx="1066800" cy="369332"/>
          </a:xfrm>
          <a:prstGeom prst="rect">
            <a:avLst/>
          </a:prstGeom>
          <a:noFill/>
        </p:spPr>
        <p:txBody>
          <a:bodyPr wrap="square" rtlCol="0">
            <a:spAutoFit/>
          </a:bodyPr>
          <a:lstStyle/>
          <a:p>
            <a:r>
              <a:rPr lang="en-US" dirty="0" smtClean="0">
                <a:solidFill>
                  <a:schemeClr val="bg1">
                    <a:lumMod val="95000"/>
                    <a:lumOff val="5000"/>
                  </a:schemeClr>
                </a:solidFill>
              </a:rPr>
              <a:t>Problem</a:t>
            </a:r>
            <a:endParaRPr lang="en-US" dirty="0">
              <a:solidFill>
                <a:schemeClr val="bg1">
                  <a:lumMod val="95000"/>
                  <a:lumOff val="5000"/>
                </a:schemeClr>
              </a:solidFill>
            </a:endParaRPr>
          </a:p>
        </p:txBody>
      </p:sp>
      <p:sp>
        <p:nvSpPr>
          <p:cNvPr id="5" name="TextBox 4"/>
          <p:cNvSpPr txBox="1"/>
          <p:nvPr/>
        </p:nvSpPr>
        <p:spPr>
          <a:xfrm>
            <a:off x="4191000" y="2590800"/>
            <a:ext cx="990600" cy="646331"/>
          </a:xfrm>
          <a:prstGeom prst="rect">
            <a:avLst/>
          </a:prstGeom>
          <a:noFill/>
        </p:spPr>
        <p:txBody>
          <a:bodyPr wrap="square" rtlCol="0">
            <a:spAutoFit/>
          </a:bodyPr>
          <a:lstStyle/>
          <a:p>
            <a:r>
              <a:rPr lang="en-US" dirty="0" smtClean="0">
                <a:solidFill>
                  <a:schemeClr val="bg1">
                    <a:lumMod val="95000"/>
                    <a:lumOff val="5000"/>
                  </a:schemeClr>
                </a:solidFill>
              </a:rPr>
              <a:t>Drill down</a:t>
            </a:r>
            <a:endParaRPr lang="en-US" dirty="0">
              <a:solidFill>
                <a:schemeClr val="bg1">
                  <a:lumMod val="95000"/>
                  <a:lumOff val="5000"/>
                </a:schemeClr>
              </a:solidFill>
            </a:endParaRPr>
          </a:p>
        </p:txBody>
      </p:sp>
      <p:sp>
        <p:nvSpPr>
          <p:cNvPr id="6" name="TextBox 5"/>
          <p:cNvSpPr txBox="1"/>
          <p:nvPr/>
        </p:nvSpPr>
        <p:spPr>
          <a:xfrm>
            <a:off x="4114800" y="4495800"/>
            <a:ext cx="1219200" cy="1200329"/>
          </a:xfrm>
          <a:prstGeom prst="rect">
            <a:avLst/>
          </a:prstGeom>
          <a:noFill/>
        </p:spPr>
        <p:txBody>
          <a:bodyPr wrap="square" rtlCol="0">
            <a:spAutoFit/>
          </a:bodyPr>
          <a:lstStyle/>
          <a:p>
            <a:r>
              <a:rPr lang="en-US" dirty="0" smtClean="0">
                <a:solidFill>
                  <a:schemeClr val="bg1">
                    <a:lumMod val="95000"/>
                    <a:lumOff val="5000"/>
                  </a:schemeClr>
                </a:solidFill>
              </a:rPr>
              <a:t>The </a:t>
            </a:r>
          </a:p>
          <a:p>
            <a:r>
              <a:rPr lang="en-US" dirty="0" smtClean="0">
                <a:solidFill>
                  <a:schemeClr val="bg1">
                    <a:lumMod val="95000"/>
                    <a:lumOff val="5000"/>
                  </a:schemeClr>
                </a:solidFill>
              </a:rPr>
              <a:t>Heart</a:t>
            </a:r>
          </a:p>
          <a:p>
            <a:r>
              <a:rPr lang="en-US" dirty="0" smtClean="0">
                <a:solidFill>
                  <a:schemeClr val="bg1">
                    <a:lumMod val="95000"/>
                    <a:lumOff val="5000"/>
                  </a:schemeClr>
                </a:solidFill>
              </a:rPr>
              <a:t>Of the</a:t>
            </a:r>
          </a:p>
          <a:p>
            <a:r>
              <a:rPr lang="en-US" dirty="0" smtClean="0">
                <a:solidFill>
                  <a:schemeClr val="bg1">
                    <a:lumMod val="95000"/>
                    <a:lumOff val="5000"/>
                  </a:schemeClr>
                </a:solidFill>
              </a:rPr>
              <a:t>problem</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http://www.do2learn.com/organizationtools/SocialSkillsToolbox/images/HeirarchicalOrganizer.jpg"/>
          <p:cNvPicPr>
            <a:picLocks noChangeAspect="1" noChangeArrowheads="1"/>
          </p:cNvPicPr>
          <p:nvPr/>
        </p:nvPicPr>
        <p:blipFill>
          <a:blip r:embed="rId2" cstate="print"/>
          <a:srcRect/>
          <a:stretch>
            <a:fillRect/>
          </a:stretch>
        </p:blipFill>
        <p:spPr bwMode="auto">
          <a:xfrm>
            <a:off x="381000" y="685801"/>
            <a:ext cx="8229600" cy="6172200"/>
          </a:xfrm>
          <a:prstGeom prst="rect">
            <a:avLst/>
          </a:prstGeom>
          <a:noFill/>
        </p:spPr>
      </p:pic>
      <p:sp>
        <p:nvSpPr>
          <p:cNvPr id="3" name="TextBox 2"/>
          <p:cNvSpPr txBox="1"/>
          <p:nvPr/>
        </p:nvSpPr>
        <p:spPr>
          <a:xfrm>
            <a:off x="1371600" y="228600"/>
            <a:ext cx="4815742" cy="369332"/>
          </a:xfrm>
          <a:prstGeom prst="rect">
            <a:avLst/>
          </a:prstGeom>
          <a:noFill/>
        </p:spPr>
        <p:txBody>
          <a:bodyPr wrap="none" rtlCol="0">
            <a:spAutoFit/>
          </a:bodyPr>
          <a:lstStyle/>
          <a:p>
            <a:r>
              <a:rPr lang="en-US" dirty="0" smtClean="0">
                <a:solidFill>
                  <a:schemeClr val="bg1">
                    <a:lumMod val="95000"/>
                    <a:lumOff val="5000"/>
                  </a:schemeClr>
                </a:solidFill>
              </a:rPr>
              <a:t>Taking a big problem and breaking it down: </a:t>
            </a:r>
            <a:endParaRPr lang="en-US" dirty="0">
              <a:solidFill>
                <a:schemeClr val="bg1">
                  <a:lumMod val="95000"/>
                  <a:lumOff val="5000"/>
                </a:schemeClr>
              </a:solidFill>
            </a:endParaRPr>
          </a:p>
        </p:txBody>
      </p:sp>
      <p:sp>
        <p:nvSpPr>
          <p:cNvPr id="4" name="TextBox 3"/>
          <p:cNvSpPr txBox="1"/>
          <p:nvPr/>
        </p:nvSpPr>
        <p:spPr>
          <a:xfrm>
            <a:off x="5410200" y="1600200"/>
            <a:ext cx="2057400" cy="369332"/>
          </a:xfrm>
          <a:prstGeom prst="rect">
            <a:avLst/>
          </a:prstGeom>
          <a:noFill/>
        </p:spPr>
        <p:txBody>
          <a:bodyPr wrap="square" rtlCol="0">
            <a:spAutoFit/>
          </a:bodyPr>
          <a:lstStyle/>
          <a:p>
            <a:r>
              <a:rPr lang="en-US" dirty="0" smtClean="0">
                <a:solidFill>
                  <a:schemeClr val="bg1">
                    <a:lumMod val="95000"/>
                    <a:lumOff val="5000"/>
                  </a:schemeClr>
                </a:solidFill>
              </a:rPr>
              <a:t>Problem</a:t>
            </a:r>
            <a:endParaRPr lang="en-US" dirty="0">
              <a:solidFill>
                <a:schemeClr val="bg1">
                  <a:lumMod val="95000"/>
                  <a:lumOff val="5000"/>
                </a:schemeClr>
              </a:solidFill>
            </a:endParaRPr>
          </a:p>
        </p:txBody>
      </p:sp>
      <p:sp>
        <p:nvSpPr>
          <p:cNvPr id="6" name="TextBox 5"/>
          <p:cNvSpPr txBox="1"/>
          <p:nvPr/>
        </p:nvSpPr>
        <p:spPr>
          <a:xfrm>
            <a:off x="1447800" y="1676400"/>
            <a:ext cx="1635384" cy="369332"/>
          </a:xfrm>
          <a:prstGeom prst="rect">
            <a:avLst/>
          </a:prstGeom>
          <a:noFill/>
        </p:spPr>
        <p:txBody>
          <a:bodyPr wrap="none" rtlCol="0">
            <a:spAutoFit/>
          </a:bodyPr>
          <a:lstStyle/>
          <a:p>
            <a:r>
              <a:rPr lang="en-US" dirty="0" smtClean="0">
                <a:solidFill>
                  <a:schemeClr val="bg1">
                    <a:lumMod val="95000"/>
                    <a:lumOff val="5000"/>
                  </a:schemeClr>
                </a:solidFill>
              </a:rPr>
              <a:t>Lagging Skills</a:t>
            </a:r>
            <a:endParaRPr lang="en-US" dirty="0">
              <a:solidFill>
                <a:schemeClr val="bg1">
                  <a:lumMod val="95000"/>
                  <a:lumOff val="5000"/>
                </a:schemeClr>
              </a:solidFill>
            </a:endParaRPr>
          </a:p>
        </p:txBody>
      </p:sp>
      <p:sp>
        <p:nvSpPr>
          <p:cNvPr id="7" name="TextBox 6"/>
          <p:cNvSpPr txBox="1"/>
          <p:nvPr/>
        </p:nvSpPr>
        <p:spPr>
          <a:xfrm>
            <a:off x="914400" y="3505200"/>
            <a:ext cx="1879041" cy="369332"/>
          </a:xfrm>
          <a:prstGeom prst="rect">
            <a:avLst/>
          </a:prstGeom>
          <a:noFill/>
        </p:spPr>
        <p:txBody>
          <a:bodyPr wrap="none" rtlCol="0">
            <a:spAutoFit/>
          </a:bodyPr>
          <a:lstStyle/>
          <a:p>
            <a:r>
              <a:rPr lang="en-US" dirty="0" smtClean="0">
                <a:solidFill>
                  <a:schemeClr val="bg1">
                    <a:lumMod val="95000"/>
                    <a:lumOff val="5000"/>
                  </a:schemeClr>
                </a:solidFill>
              </a:rPr>
              <a:t>Child’s concerns</a:t>
            </a:r>
            <a:endParaRPr lang="en-US" dirty="0">
              <a:solidFill>
                <a:schemeClr val="bg1">
                  <a:lumMod val="95000"/>
                  <a:lumOff val="5000"/>
                </a:schemeClr>
              </a:solidFill>
            </a:endParaRPr>
          </a:p>
        </p:txBody>
      </p:sp>
      <p:sp>
        <p:nvSpPr>
          <p:cNvPr id="8" name="TextBox 7"/>
          <p:cNvSpPr txBox="1"/>
          <p:nvPr/>
        </p:nvSpPr>
        <p:spPr>
          <a:xfrm>
            <a:off x="3581400" y="3581400"/>
            <a:ext cx="1972015" cy="369332"/>
          </a:xfrm>
          <a:prstGeom prst="rect">
            <a:avLst/>
          </a:prstGeom>
          <a:noFill/>
        </p:spPr>
        <p:txBody>
          <a:bodyPr wrap="none" rtlCol="0">
            <a:spAutoFit/>
          </a:bodyPr>
          <a:lstStyle/>
          <a:p>
            <a:r>
              <a:rPr lang="en-US" dirty="0" smtClean="0">
                <a:solidFill>
                  <a:schemeClr val="bg1">
                    <a:lumMod val="95000"/>
                    <a:lumOff val="5000"/>
                  </a:schemeClr>
                </a:solidFill>
              </a:rPr>
              <a:t>Parent’s concerns</a:t>
            </a:r>
            <a:endParaRPr lang="en-US" dirty="0">
              <a:solidFill>
                <a:schemeClr val="bg1">
                  <a:lumMod val="95000"/>
                  <a:lumOff val="5000"/>
                </a:schemeClr>
              </a:solidFill>
            </a:endParaRPr>
          </a:p>
        </p:txBody>
      </p:sp>
      <p:sp>
        <p:nvSpPr>
          <p:cNvPr id="9" name="TextBox 8"/>
          <p:cNvSpPr txBox="1"/>
          <p:nvPr/>
        </p:nvSpPr>
        <p:spPr>
          <a:xfrm>
            <a:off x="6019800" y="3352800"/>
            <a:ext cx="2141933" cy="369332"/>
          </a:xfrm>
          <a:prstGeom prst="rect">
            <a:avLst/>
          </a:prstGeom>
          <a:noFill/>
        </p:spPr>
        <p:txBody>
          <a:bodyPr wrap="none" rtlCol="0">
            <a:spAutoFit/>
          </a:bodyPr>
          <a:lstStyle/>
          <a:p>
            <a:r>
              <a:rPr lang="en-US" dirty="0" smtClean="0">
                <a:solidFill>
                  <a:schemeClr val="bg1">
                    <a:lumMod val="95000"/>
                    <a:lumOff val="5000"/>
                  </a:schemeClr>
                </a:solidFill>
              </a:rPr>
              <a:t>Mutual Agreement</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http://www.do2learn.com/organizationtools/SocialSkillsToolbox/images/DecisionMakingGuide.jpg"/>
          <p:cNvPicPr>
            <a:picLocks noChangeAspect="1" noChangeArrowheads="1"/>
          </p:cNvPicPr>
          <p:nvPr/>
        </p:nvPicPr>
        <p:blipFill>
          <a:blip r:embed="rId2" cstate="print"/>
          <a:srcRect/>
          <a:stretch>
            <a:fillRect/>
          </a:stretch>
        </p:blipFill>
        <p:spPr bwMode="auto">
          <a:xfrm>
            <a:off x="457200" y="635181"/>
            <a:ext cx="7848600" cy="6222819"/>
          </a:xfrm>
          <a:prstGeom prst="rect">
            <a:avLst/>
          </a:prstGeom>
          <a:noFill/>
        </p:spPr>
      </p:pic>
      <p:sp>
        <p:nvSpPr>
          <p:cNvPr id="3" name="TextBox 2"/>
          <p:cNvSpPr txBox="1"/>
          <p:nvPr/>
        </p:nvSpPr>
        <p:spPr>
          <a:xfrm>
            <a:off x="457200" y="152400"/>
            <a:ext cx="7924800" cy="369332"/>
          </a:xfrm>
          <a:prstGeom prst="rect">
            <a:avLst/>
          </a:prstGeom>
          <a:noFill/>
        </p:spPr>
        <p:txBody>
          <a:bodyPr wrap="square" rtlCol="0">
            <a:spAutoFit/>
          </a:bodyPr>
          <a:lstStyle/>
          <a:p>
            <a:r>
              <a:rPr lang="en-US" dirty="0" smtClean="0">
                <a:solidFill>
                  <a:schemeClr val="bg1">
                    <a:lumMod val="95000"/>
                    <a:lumOff val="5000"/>
                  </a:schemeClr>
                </a:solidFill>
              </a:rPr>
              <a:t>Putting concerns out there and coming</a:t>
            </a:r>
            <a:r>
              <a:rPr lang="en-US" dirty="0" smtClean="0">
                <a:solidFill>
                  <a:schemeClr val="bg1">
                    <a:lumMod val="95000"/>
                    <a:lumOff val="5000"/>
                  </a:schemeClr>
                </a:solidFill>
              </a:rPr>
              <a:t> </a:t>
            </a:r>
            <a:r>
              <a:rPr lang="en-US" dirty="0" smtClean="0">
                <a:solidFill>
                  <a:schemeClr val="bg1">
                    <a:lumMod val="95000"/>
                    <a:lumOff val="5000"/>
                  </a:schemeClr>
                </a:solidFill>
              </a:rPr>
              <a:t>to agreeable resolution.</a:t>
            </a:r>
          </a:p>
        </p:txBody>
      </p:sp>
      <p:sp>
        <p:nvSpPr>
          <p:cNvPr id="4" name="TextBox 3"/>
          <p:cNvSpPr txBox="1"/>
          <p:nvPr/>
        </p:nvSpPr>
        <p:spPr>
          <a:xfrm>
            <a:off x="5867400" y="3581400"/>
            <a:ext cx="2362200" cy="369332"/>
          </a:xfrm>
          <a:prstGeom prst="rect">
            <a:avLst/>
          </a:prstGeom>
          <a:noFill/>
        </p:spPr>
        <p:txBody>
          <a:bodyPr wrap="square" rtlCol="0">
            <a:spAutoFit/>
          </a:bodyPr>
          <a:lstStyle/>
          <a:p>
            <a:r>
              <a:rPr lang="en-US" dirty="0" smtClean="0">
                <a:solidFill>
                  <a:schemeClr val="bg1">
                    <a:lumMod val="95000"/>
                    <a:lumOff val="5000"/>
                  </a:schemeClr>
                </a:solidFill>
              </a:rPr>
              <a:t>Mutual agreement</a:t>
            </a:r>
            <a:endParaRPr lang="en-US" dirty="0">
              <a:solidFill>
                <a:schemeClr val="bg1">
                  <a:lumMod val="95000"/>
                  <a:lumOff val="5000"/>
                </a:schemeClr>
              </a:solidFill>
            </a:endParaRPr>
          </a:p>
        </p:txBody>
      </p:sp>
      <p:sp>
        <p:nvSpPr>
          <p:cNvPr id="5" name="TextBox 4"/>
          <p:cNvSpPr txBox="1"/>
          <p:nvPr/>
        </p:nvSpPr>
        <p:spPr>
          <a:xfrm>
            <a:off x="6096000" y="4953000"/>
            <a:ext cx="1752600" cy="923330"/>
          </a:xfrm>
          <a:prstGeom prst="rect">
            <a:avLst/>
          </a:prstGeom>
          <a:noFill/>
        </p:spPr>
        <p:txBody>
          <a:bodyPr wrap="square" rtlCol="0">
            <a:spAutoFit/>
          </a:bodyPr>
          <a:lstStyle/>
          <a:p>
            <a:r>
              <a:rPr lang="en-US" dirty="0" smtClean="0">
                <a:solidFill>
                  <a:schemeClr val="bg1">
                    <a:lumMod val="95000"/>
                    <a:lumOff val="5000"/>
                  </a:schemeClr>
                </a:solidFill>
              </a:rPr>
              <a:t>Reinforce </a:t>
            </a:r>
          </a:p>
          <a:p>
            <a:r>
              <a:rPr lang="en-US" dirty="0" smtClean="0">
                <a:solidFill>
                  <a:schemeClr val="bg1">
                    <a:lumMod val="95000"/>
                    <a:lumOff val="5000"/>
                  </a:schemeClr>
                </a:solidFill>
              </a:rPr>
              <a:t>Perspective </a:t>
            </a:r>
          </a:p>
          <a:p>
            <a:r>
              <a:rPr lang="en-US" dirty="0" smtClean="0">
                <a:solidFill>
                  <a:schemeClr val="bg1">
                    <a:lumMod val="95000"/>
                    <a:lumOff val="5000"/>
                  </a:schemeClr>
                </a:solidFill>
              </a:rPr>
              <a:t>taking</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intervention</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“We then believe” that to “fix” the behavior we must “train” and “motivate” compliant behavior through intensive consistent programs of rewards, punishment, or ignoring. </a:t>
            </a:r>
            <a:endParaRPr lang="en-US" dirty="0">
              <a:solidFill>
                <a:schemeClr val="bg1">
                  <a:lumMod val="95000"/>
                  <a:lumOff val="5000"/>
                </a:schemeClr>
              </a:solidFill>
            </a:endParaRPr>
          </a:p>
        </p:txBody>
      </p:sp>
      <p:pic>
        <p:nvPicPr>
          <p:cNvPr id="119812" name="Picture 4" descr="Time Out"/>
          <p:cNvPicPr>
            <a:picLocks noChangeAspect="1" noChangeArrowheads="1"/>
          </p:cNvPicPr>
          <p:nvPr/>
        </p:nvPicPr>
        <p:blipFill>
          <a:blip r:embed="rId2" cstate="print"/>
          <a:srcRect/>
          <a:stretch>
            <a:fillRect/>
          </a:stretch>
        </p:blipFill>
        <p:spPr bwMode="auto">
          <a:xfrm>
            <a:off x="2819400" y="3811814"/>
            <a:ext cx="4381500" cy="3046186"/>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http://www.do2learn.com/organizationtools/SocialSkillsToolbox/images/RelationshipTarget.jpg"/>
          <p:cNvPicPr>
            <a:picLocks noChangeAspect="1" noChangeArrowheads="1"/>
          </p:cNvPicPr>
          <p:nvPr/>
        </p:nvPicPr>
        <p:blipFill>
          <a:blip r:embed="rId2" cstate="print"/>
          <a:srcRect/>
          <a:stretch>
            <a:fillRect/>
          </a:stretch>
        </p:blipFill>
        <p:spPr bwMode="auto">
          <a:xfrm>
            <a:off x="2704732" y="1066800"/>
            <a:ext cx="4895941" cy="5791200"/>
          </a:xfrm>
          <a:prstGeom prst="rect">
            <a:avLst/>
          </a:prstGeom>
          <a:noFill/>
        </p:spPr>
      </p:pic>
      <p:sp>
        <p:nvSpPr>
          <p:cNvPr id="3" name="TextBox 2"/>
          <p:cNvSpPr txBox="1"/>
          <p:nvPr/>
        </p:nvSpPr>
        <p:spPr>
          <a:xfrm>
            <a:off x="228600" y="609600"/>
            <a:ext cx="2514600" cy="4832092"/>
          </a:xfrm>
          <a:prstGeom prst="rect">
            <a:avLst/>
          </a:prstGeom>
          <a:noFill/>
        </p:spPr>
        <p:txBody>
          <a:bodyPr wrap="square" rtlCol="0">
            <a:spAutoFit/>
          </a:bodyPr>
          <a:lstStyle/>
          <a:p>
            <a:r>
              <a:rPr lang="en-US" sz="2800" dirty="0" smtClean="0">
                <a:solidFill>
                  <a:schemeClr val="bg1">
                    <a:lumMod val="95000"/>
                    <a:lumOff val="5000"/>
                  </a:schemeClr>
                </a:solidFill>
              </a:rPr>
              <a:t>Fun one!</a:t>
            </a:r>
          </a:p>
          <a:p>
            <a:r>
              <a:rPr lang="en-US" sz="2800" dirty="0" smtClean="0">
                <a:solidFill>
                  <a:schemeClr val="bg1">
                    <a:lumMod val="95000"/>
                    <a:lumOff val="5000"/>
                  </a:schemeClr>
                </a:solidFill>
              </a:rPr>
              <a:t>For the child who is quiet or hard to get information</a:t>
            </a:r>
          </a:p>
          <a:p>
            <a:r>
              <a:rPr lang="en-US" sz="2800" dirty="0" smtClean="0">
                <a:solidFill>
                  <a:schemeClr val="bg1">
                    <a:lumMod val="95000"/>
                    <a:lumOff val="5000"/>
                  </a:schemeClr>
                </a:solidFill>
              </a:rPr>
              <a:t>f</a:t>
            </a:r>
            <a:r>
              <a:rPr lang="en-US" sz="2800" dirty="0" smtClean="0">
                <a:solidFill>
                  <a:schemeClr val="bg1">
                    <a:lumMod val="95000"/>
                    <a:lumOff val="5000"/>
                  </a:schemeClr>
                </a:solidFill>
              </a:rPr>
              <a:t>rom you can</a:t>
            </a:r>
          </a:p>
          <a:p>
            <a:r>
              <a:rPr lang="en-US" sz="2800" dirty="0" smtClean="0">
                <a:solidFill>
                  <a:schemeClr val="bg1">
                    <a:lumMod val="95000"/>
                    <a:lumOff val="5000"/>
                  </a:schemeClr>
                </a:solidFill>
              </a:rPr>
              <a:t>Play 20 questions, </a:t>
            </a:r>
          </a:p>
          <a:p>
            <a:r>
              <a:rPr lang="en-US" sz="2800" dirty="0" smtClean="0">
                <a:solidFill>
                  <a:schemeClr val="bg1">
                    <a:lumMod val="95000"/>
                    <a:lumOff val="5000"/>
                  </a:schemeClr>
                </a:solidFill>
              </a:rPr>
              <a:t>Bulls eye, am I </a:t>
            </a:r>
          </a:p>
          <a:p>
            <a:r>
              <a:rPr lang="en-US" sz="2800" dirty="0" smtClean="0">
                <a:solidFill>
                  <a:schemeClr val="bg1">
                    <a:lumMod val="95000"/>
                    <a:lumOff val="5000"/>
                  </a:schemeClr>
                </a:solidFill>
              </a:rPr>
              <a:t>Getting hotter?</a:t>
            </a:r>
            <a:endParaRPr lang="en-US" sz="28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www.do2learn.com/organizationtools/SocialSkillsToolbox/images/TopicsOfConversation.jpg"/>
          <p:cNvPicPr>
            <a:picLocks noChangeAspect="1" noChangeArrowheads="1"/>
          </p:cNvPicPr>
          <p:nvPr/>
        </p:nvPicPr>
        <p:blipFill>
          <a:blip r:embed="rId2" cstate="print"/>
          <a:srcRect/>
          <a:stretch>
            <a:fillRect/>
          </a:stretch>
        </p:blipFill>
        <p:spPr bwMode="auto">
          <a:xfrm>
            <a:off x="2819400" y="342899"/>
            <a:ext cx="5403519" cy="6515101"/>
          </a:xfrm>
          <a:prstGeom prst="rect">
            <a:avLst/>
          </a:prstGeom>
          <a:noFill/>
        </p:spPr>
      </p:pic>
      <p:sp>
        <p:nvSpPr>
          <p:cNvPr id="4" name="TextBox 3"/>
          <p:cNvSpPr txBox="1"/>
          <p:nvPr/>
        </p:nvSpPr>
        <p:spPr>
          <a:xfrm>
            <a:off x="228600" y="1371600"/>
            <a:ext cx="2545890" cy="4524315"/>
          </a:xfrm>
          <a:prstGeom prst="rect">
            <a:avLst/>
          </a:prstGeom>
          <a:noFill/>
        </p:spPr>
        <p:txBody>
          <a:bodyPr wrap="none" rtlCol="0">
            <a:spAutoFit/>
          </a:bodyPr>
          <a:lstStyle/>
          <a:p>
            <a:r>
              <a:rPr lang="en-US" sz="2400" dirty="0" smtClean="0">
                <a:solidFill>
                  <a:schemeClr val="bg1">
                    <a:lumMod val="95000"/>
                    <a:lumOff val="5000"/>
                  </a:schemeClr>
                </a:solidFill>
              </a:rPr>
              <a:t>T Chart format</a:t>
            </a:r>
          </a:p>
          <a:p>
            <a:endParaRPr lang="en-US" sz="2400" dirty="0" smtClean="0">
              <a:solidFill>
                <a:schemeClr val="bg1">
                  <a:lumMod val="95000"/>
                  <a:lumOff val="5000"/>
                </a:schemeClr>
              </a:solidFill>
            </a:endParaRPr>
          </a:p>
          <a:p>
            <a:r>
              <a:rPr lang="en-US" sz="2400" dirty="0" smtClean="0">
                <a:solidFill>
                  <a:schemeClr val="bg1">
                    <a:lumMod val="95000"/>
                    <a:lumOff val="5000"/>
                  </a:schemeClr>
                </a:solidFill>
              </a:rPr>
              <a:t>Child’s Concerns</a:t>
            </a:r>
          </a:p>
          <a:p>
            <a:r>
              <a:rPr lang="en-US" sz="2400" dirty="0" smtClean="0">
                <a:solidFill>
                  <a:schemeClr val="bg1">
                    <a:lumMod val="95000"/>
                    <a:lumOff val="5000"/>
                  </a:schemeClr>
                </a:solidFill>
              </a:rPr>
              <a:t>On left and</a:t>
            </a:r>
          </a:p>
          <a:p>
            <a:r>
              <a:rPr lang="en-US" sz="2400" dirty="0" smtClean="0">
                <a:solidFill>
                  <a:schemeClr val="bg1">
                    <a:lumMod val="95000"/>
                    <a:lumOff val="5000"/>
                  </a:schemeClr>
                </a:solidFill>
              </a:rPr>
              <a:t>Parent concerns</a:t>
            </a:r>
          </a:p>
          <a:p>
            <a:r>
              <a:rPr lang="en-US" sz="2400" dirty="0" smtClean="0">
                <a:solidFill>
                  <a:schemeClr val="bg1">
                    <a:lumMod val="95000"/>
                    <a:lumOff val="5000"/>
                  </a:schemeClr>
                </a:solidFill>
              </a:rPr>
              <a:t>On the right.</a:t>
            </a:r>
          </a:p>
          <a:p>
            <a:r>
              <a:rPr lang="en-US" sz="2400" dirty="0" smtClean="0">
                <a:solidFill>
                  <a:schemeClr val="bg1">
                    <a:lumMod val="95000"/>
                    <a:lumOff val="5000"/>
                  </a:schemeClr>
                </a:solidFill>
              </a:rPr>
              <a:t> </a:t>
            </a:r>
            <a:endParaRPr lang="en-US" sz="2400" dirty="0" smtClean="0">
              <a:solidFill>
                <a:schemeClr val="bg1">
                  <a:lumMod val="95000"/>
                  <a:lumOff val="5000"/>
                </a:schemeClr>
              </a:solidFill>
            </a:endParaRPr>
          </a:p>
          <a:p>
            <a:r>
              <a:rPr lang="en-US" sz="2400" dirty="0" smtClean="0">
                <a:solidFill>
                  <a:schemeClr val="bg1">
                    <a:lumMod val="95000"/>
                    <a:lumOff val="5000"/>
                  </a:schemeClr>
                </a:solidFill>
              </a:rPr>
              <a:t>T charts are good</a:t>
            </a:r>
          </a:p>
          <a:p>
            <a:r>
              <a:rPr lang="en-US" sz="2400" dirty="0" smtClean="0">
                <a:solidFill>
                  <a:schemeClr val="bg1">
                    <a:lumMod val="95000"/>
                    <a:lumOff val="5000"/>
                  </a:schemeClr>
                </a:solidFill>
              </a:rPr>
              <a:t>For also teaching</a:t>
            </a:r>
          </a:p>
          <a:p>
            <a:r>
              <a:rPr lang="en-US" sz="2400" dirty="0" smtClean="0">
                <a:solidFill>
                  <a:schemeClr val="bg1">
                    <a:lumMod val="95000"/>
                    <a:lumOff val="5000"/>
                  </a:schemeClr>
                </a:solidFill>
              </a:rPr>
              <a:t>Rules…it is ok to</a:t>
            </a:r>
          </a:p>
          <a:p>
            <a:r>
              <a:rPr lang="en-US" sz="2400" dirty="0" smtClean="0">
                <a:solidFill>
                  <a:schemeClr val="bg1">
                    <a:lumMod val="95000"/>
                    <a:lumOff val="5000"/>
                  </a:schemeClr>
                </a:solidFill>
              </a:rPr>
              <a:t>Do X but it is not</a:t>
            </a:r>
          </a:p>
          <a:p>
            <a:r>
              <a:rPr lang="en-US" sz="2400" dirty="0" smtClean="0">
                <a:solidFill>
                  <a:schemeClr val="bg1">
                    <a:lumMod val="95000"/>
                    <a:lumOff val="5000"/>
                  </a:schemeClr>
                </a:solidFill>
              </a:rPr>
              <a:t>Ok to do 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http://www.do2learn.com/organizationtools/SocialSkillsToolbox/images/topictree2.jpg"/>
          <p:cNvPicPr>
            <a:picLocks noChangeAspect="1" noChangeArrowheads="1"/>
          </p:cNvPicPr>
          <p:nvPr/>
        </p:nvPicPr>
        <p:blipFill>
          <a:blip r:embed="rId2" cstate="print"/>
          <a:srcRect/>
          <a:stretch>
            <a:fillRect/>
          </a:stretch>
        </p:blipFill>
        <p:spPr bwMode="auto">
          <a:xfrm>
            <a:off x="3581400" y="523874"/>
            <a:ext cx="4972050" cy="6334126"/>
          </a:xfrm>
          <a:prstGeom prst="rect">
            <a:avLst/>
          </a:prstGeom>
          <a:noFill/>
        </p:spPr>
      </p:pic>
      <p:sp>
        <p:nvSpPr>
          <p:cNvPr id="3" name="TextBox 2"/>
          <p:cNvSpPr txBox="1"/>
          <p:nvPr/>
        </p:nvSpPr>
        <p:spPr>
          <a:xfrm>
            <a:off x="0" y="990600"/>
            <a:ext cx="3417923" cy="4893647"/>
          </a:xfrm>
          <a:prstGeom prst="rect">
            <a:avLst/>
          </a:prstGeom>
          <a:noFill/>
        </p:spPr>
        <p:txBody>
          <a:bodyPr wrap="square" rtlCol="0">
            <a:spAutoFit/>
          </a:bodyPr>
          <a:lstStyle/>
          <a:p>
            <a:r>
              <a:rPr lang="en-US" sz="2400" dirty="0" smtClean="0">
                <a:solidFill>
                  <a:schemeClr val="bg1">
                    <a:lumMod val="95000"/>
                    <a:lumOff val="5000"/>
                  </a:schemeClr>
                </a:solidFill>
              </a:rPr>
              <a:t>To help a child</a:t>
            </a:r>
          </a:p>
          <a:p>
            <a:r>
              <a:rPr lang="en-US" sz="2400" dirty="0" smtClean="0">
                <a:solidFill>
                  <a:schemeClr val="bg1">
                    <a:lumMod val="95000"/>
                    <a:lumOff val="5000"/>
                  </a:schemeClr>
                </a:solidFill>
              </a:rPr>
              <a:t>Brainstorm solutions</a:t>
            </a:r>
          </a:p>
          <a:p>
            <a:r>
              <a:rPr lang="en-US" sz="2400" dirty="0" smtClean="0">
                <a:solidFill>
                  <a:schemeClr val="bg1">
                    <a:lumMod val="95000"/>
                    <a:lumOff val="5000"/>
                  </a:schemeClr>
                </a:solidFill>
              </a:rPr>
              <a:t>To a problem instead of</a:t>
            </a:r>
          </a:p>
          <a:p>
            <a:r>
              <a:rPr lang="en-US" sz="2400" dirty="0" smtClean="0">
                <a:solidFill>
                  <a:schemeClr val="bg1">
                    <a:lumMod val="95000"/>
                    <a:lumOff val="5000"/>
                  </a:schemeClr>
                </a:solidFill>
              </a:rPr>
              <a:t>Them saying “ I don’t</a:t>
            </a:r>
          </a:p>
          <a:p>
            <a:r>
              <a:rPr lang="en-US" sz="2400" dirty="0" smtClean="0">
                <a:solidFill>
                  <a:schemeClr val="bg1">
                    <a:lumMod val="95000"/>
                    <a:lumOff val="5000"/>
                  </a:schemeClr>
                </a:solidFill>
              </a:rPr>
              <a:t>Know?”</a:t>
            </a:r>
          </a:p>
          <a:p>
            <a:endParaRPr lang="en-US" sz="2400" dirty="0" smtClean="0">
              <a:solidFill>
                <a:schemeClr val="bg1">
                  <a:lumMod val="95000"/>
                  <a:lumOff val="5000"/>
                </a:schemeClr>
              </a:solidFill>
            </a:endParaRPr>
          </a:p>
          <a:p>
            <a:r>
              <a:rPr lang="en-US" sz="2400" dirty="0" smtClean="0">
                <a:solidFill>
                  <a:schemeClr val="bg1">
                    <a:lumMod val="95000"/>
                    <a:lumOff val="5000"/>
                  </a:schemeClr>
                </a:solidFill>
              </a:rPr>
              <a:t>Both child and parent</a:t>
            </a:r>
          </a:p>
          <a:p>
            <a:r>
              <a:rPr lang="en-US" sz="2400" dirty="0" smtClean="0">
                <a:solidFill>
                  <a:schemeClr val="bg1">
                    <a:lumMod val="95000"/>
                    <a:lumOff val="5000"/>
                  </a:schemeClr>
                </a:solidFill>
              </a:rPr>
              <a:t>Fill out a tree then decide a way to solve the problem.</a:t>
            </a:r>
          </a:p>
          <a:p>
            <a:endParaRPr lang="en-US" sz="2400" dirty="0" smtClean="0">
              <a:solidFill>
                <a:schemeClr val="bg1">
                  <a:lumMod val="95000"/>
                  <a:lumOff val="5000"/>
                </a:schemeClr>
              </a:solidFill>
            </a:endParaRPr>
          </a:p>
          <a:p>
            <a:r>
              <a:rPr lang="en-US" sz="2400" dirty="0" smtClean="0">
                <a:solidFill>
                  <a:schemeClr val="bg1">
                    <a:lumMod val="95000"/>
                    <a:lumOff val="5000"/>
                  </a:schemeClr>
                </a:solidFill>
              </a:rPr>
              <a:t>You could draw instead of write.</a:t>
            </a:r>
            <a:endParaRPr lang="en-US" sz="2400" dirty="0">
              <a:solidFill>
                <a:schemeClr val="bg1">
                  <a:lumMod val="95000"/>
                  <a:lumOff val="5000"/>
                </a:schemeClr>
              </a:solidFill>
            </a:endParaRPr>
          </a:p>
        </p:txBody>
      </p:sp>
      <p:sp>
        <p:nvSpPr>
          <p:cNvPr id="4" name="TextBox 3"/>
          <p:cNvSpPr txBox="1"/>
          <p:nvPr/>
        </p:nvSpPr>
        <p:spPr>
          <a:xfrm>
            <a:off x="4572000" y="5867400"/>
            <a:ext cx="1524000" cy="369332"/>
          </a:xfrm>
          <a:prstGeom prst="rect">
            <a:avLst/>
          </a:prstGeom>
          <a:noFill/>
        </p:spPr>
        <p:txBody>
          <a:bodyPr wrap="square" rtlCol="0">
            <a:spAutoFit/>
          </a:bodyPr>
          <a:lstStyle/>
          <a:p>
            <a:r>
              <a:rPr lang="en-US" dirty="0" smtClean="0">
                <a:solidFill>
                  <a:schemeClr val="bg1">
                    <a:lumMod val="95000"/>
                    <a:lumOff val="5000"/>
                  </a:schemeClr>
                </a:solidFill>
              </a:rPr>
              <a:t>Problem</a:t>
            </a:r>
            <a:endParaRPr lang="en-US" dirty="0">
              <a:solidFill>
                <a:schemeClr val="bg1">
                  <a:lumMod val="95000"/>
                  <a:lumOff val="5000"/>
                </a:schemeClr>
              </a:solidFill>
            </a:endParaRPr>
          </a:p>
        </p:txBody>
      </p:sp>
      <p:sp>
        <p:nvSpPr>
          <p:cNvPr id="5" name="TextBox 4"/>
          <p:cNvSpPr txBox="1"/>
          <p:nvPr/>
        </p:nvSpPr>
        <p:spPr>
          <a:xfrm>
            <a:off x="6781800" y="990600"/>
            <a:ext cx="1905000" cy="923330"/>
          </a:xfrm>
          <a:prstGeom prst="rect">
            <a:avLst/>
          </a:prstGeom>
          <a:noFill/>
        </p:spPr>
        <p:txBody>
          <a:bodyPr wrap="square" rtlCol="0">
            <a:spAutoFit/>
          </a:bodyPr>
          <a:lstStyle/>
          <a:p>
            <a:r>
              <a:rPr lang="en-US" dirty="0" smtClean="0">
                <a:solidFill>
                  <a:schemeClr val="bg1">
                    <a:lumMod val="95000"/>
                    <a:lumOff val="5000"/>
                  </a:schemeClr>
                </a:solidFill>
              </a:rPr>
              <a:t>Any possible ways to solve the problem</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learnwithmasc.org/img/logo.gif"/>
          <p:cNvPicPr>
            <a:picLocks noChangeAspect="1" noChangeArrowheads="1"/>
          </p:cNvPicPr>
          <p:nvPr/>
        </p:nvPicPr>
        <p:blipFill>
          <a:blip r:embed="rId2" cstate="print"/>
          <a:srcRect/>
          <a:stretch>
            <a:fillRect/>
          </a:stretch>
        </p:blipFill>
        <p:spPr bwMode="auto">
          <a:xfrm>
            <a:off x="0" y="0"/>
            <a:ext cx="9144000" cy="7099129"/>
          </a:xfrm>
          <a:prstGeom prst="rect">
            <a:avLst/>
          </a:prstGeom>
          <a:noFill/>
        </p:spPr>
      </p:pic>
      <p:sp>
        <p:nvSpPr>
          <p:cNvPr id="5" name="Rectangle 4"/>
          <p:cNvSpPr/>
          <p:nvPr/>
        </p:nvSpPr>
        <p:spPr>
          <a:xfrm>
            <a:off x="2895600" y="0"/>
            <a:ext cx="3897222"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Thank You!</a:t>
            </a:r>
            <a:endParaRPr lang="en-US" sz="5400" b="1" cap="none" spc="0" dirty="0">
              <a:ln w="50800"/>
              <a:solidFill>
                <a:schemeClr val="bg1">
                  <a:shade val="50000"/>
                </a:schemeClr>
              </a:solidFill>
              <a:effectLst/>
            </a:endParaRPr>
          </a:p>
        </p:txBody>
      </p:sp>
      <p:sp>
        <p:nvSpPr>
          <p:cNvPr id="6" name="Rectangle 5"/>
          <p:cNvSpPr/>
          <p:nvPr/>
        </p:nvSpPr>
        <p:spPr>
          <a:xfrm>
            <a:off x="2133600" y="5657671"/>
            <a:ext cx="4572000" cy="1200329"/>
          </a:xfrm>
          <a:prstGeom prst="rect">
            <a:avLst/>
          </a:prstGeom>
        </p:spPr>
        <p:txBody>
          <a:bodyPr>
            <a:spAutoFit/>
          </a:bodyPr>
          <a:lstStyle/>
          <a:p>
            <a:pPr algn="ctr"/>
            <a:r>
              <a:rPr lang="en-US" dirty="0" smtClean="0">
                <a:solidFill>
                  <a:schemeClr val="bg1">
                    <a:lumMod val="95000"/>
                    <a:lumOff val="5000"/>
                  </a:schemeClr>
                </a:solidFill>
              </a:rPr>
              <a:t>Diane Durante, MEPD, OTR, CST I</a:t>
            </a:r>
          </a:p>
          <a:p>
            <a:pPr algn="ctr"/>
            <a:r>
              <a:rPr lang="en-US" dirty="0" smtClean="0">
                <a:solidFill>
                  <a:schemeClr val="bg1">
                    <a:lumMod val="95000"/>
                    <a:lumOff val="5000"/>
                  </a:schemeClr>
                </a:solidFill>
              </a:rPr>
              <a:t>Occupational Therapist</a:t>
            </a:r>
          </a:p>
          <a:p>
            <a:pPr algn="ctr"/>
            <a:r>
              <a:rPr lang="en-US" dirty="0" smtClean="0">
                <a:solidFill>
                  <a:schemeClr val="bg1">
                    <a:lumMod val="95000"/>
                    <a:lumOff val="5000"/>
                  </a:schemeClr>
                </a:solidFill>
              </a:rPr>
              <a:t>D.C. Everest Area School District</a:t>
            </a:r>
          </a:p>
          <a:p>
            <a:pPr algn="ctr"/>
            <a:r>
              <a:rPr lang="en-US" dirty="0" smtClean="0">
                <a:solidFill>
                  <a:schemeClr val="bg1">
                    <a:lumMod val="95000"/>
                    <a:lumOff val="5000"/>
                  </a:schemeClr>
                </a:solidFill>
              </a:rPr>
              <a:t>715-241-9700 ext. 2304</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776</TotalTime>
  <Words>5412</Words>
  <Application>Microsoft Office PowerPoint</Application>
  <PresentationFormat>On-screen Show (4:3)</PresentationFormat>
  <Paragraphs>610</Paragraphs>
  <Slides>93</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96" baseType="lpstr">
      <vt:lpstr>Module</vt:lpstr>
      <vt:lpstr>Acrobat Document</vt:lpstr>
      <vt:lpstr>Adobe Acrobat Document</vt:lpstr>
      <vt:lpstr>The Collaborative Problem Solving Approach:  Making it work for kids on the spectrum</vt:lpstr>
      <vt:lpstr>Kids do well if they can…</vt:lpstr>
      <vt:lpstr>Overview</vt:lpstr>
      <vt:lpstr>Collaborative Problem Solving</vt:lpstr>
      <vt:lpstr>Goal of CPS</vt:lpstr>
      <vt:lpstr>Characteristics of Inflexible/Explosive Children/Youth</vt:lpstr>
      <vt:lpstr>Theoretical Basis for CPS</vt:lpstr>
      <vt:lpstr>What behavior programs are based on…</vt:lpstr>
      <vt:lpstr>Logical intervention</vt:lpstr>
      <vt:lpstr>Do these sound familiar?</vt:lpstr>
      <vt:lpstr>Operant strategies</vt:lpstr>
      <vt:lpstr>More on this…</vt:lpstr>
      <vt:lpstr>Proceed with caution…</vt:lpstr>
      <vt:lpstr>What is your description of challenging behavior?</vt:lpstr>
      <vt:lpstr>  Unconventional Wisdom…challenging and/or explosive children have a learning disability in the following areas…</vt:lpstr>
      <vt:lpstr>Challenging Behavior: definition</vt:lpstr>
      <vt:lpstr>Behavior</vt:lpstr>
      <vt:lpstr>Continuum of Behavior</vt:lpstr>
      <vt:lpstr>Is compliance a choice?</vt:lpstr>
      <vt:lpstr>Can’t vs. Won’t</vt:lpstr>
      <vt:lpstr>Challenge your thinking</vt:lpstr>
      <vt:lpstr>Can’t vs. Won’t</vt:lpstr>
      <vt:lpstr>Can’t vs. Won’t when we are using CPS vs Common Behavioral Thinking</vt:lpstr>
      <vt:lpstr>When we adopt the philosophy “Kids do well if they can”</vt:lpstr>
      <vt:lpstr>Logical intervention</vt:lpstr>
      <vt:lpstr>Collaborative Problem Solving Background</vt:lpstr>
      <vt:lpstr>When you encounter a challenging behavior</vt:lpstr>
      <vt:lpstr>Collaborative Problem Solving THE APPROACH</vt:lpstr>
      <vt:lpstr>Thinking Skills Inventory (TSI) Assessment of Lagging Skills and Unsolved Problems (ALSUP)</vt:lpstr>
      <vt:lpstr>Skills Inventory</vt:lpstr>
      <vt:lpstr>Uses for skill inventory</vt:lpstr>
      <vt:lpstr>Why do we use this?</vt:lpstr>
      <vt:lpstr>Skills Inventory…complete on your own or better yet; with your child’s professional team</vt:lpstr>
      <vt:lpstr>Slide 34</vt:lpstr>
      <vt:lpstr>Skills Inventory notes…</vt:lpstr>
      <vt:lpstr>Slide 36</vt:lpstr>
      <vt:lpstr>Slide 37</vt:lpstr>
      <vt:lpstr>Slide 38</vt:lpstr>
      <vt:lpstr>Before we can learn how to solve problems and teach skills we have to learn the process</vt:lpstr>
      <vt:lpstr>The Three Plans</vt:lpstr>
      <vt:lpstr>Plan A</vt:lpstr>
      <vt:lpstr>Plan C</vt:lpstr>
      <vt:lpstr>Plan B</vt:lpstr>
      <vt:lpstr>Clearing Up Misconceptions</vt:lpstr>
      <vt:lpstr>How do you know which plan you are using?</vt:lpstr>
      <vt:lpstr>Depending on which plan you use, you will have different outcomes…</vt:lpstr>
      <vt:lpstr>Proactive Plan B</vt:lpstr>
      <vt:lpstr>Plan B Ingredients</vt:lpstr>
      <vt:lpstr>Step 1: Empathy / Understanding</vt:lpstr>
      <vt:lpstr>Slide 50</vt:lpstr>
      <vt:lpstr>Slide 51</vt:lpstr>
      <vt:lpstr>Slide 52</vt:lpstr>
      <vt:lpstr>Step 1: Empathy/Understand the Child’s Concern</vt:lpstr>
      <vt:lpstr>Empathy / Understanding</vt:lpstr>
      <vt:lpstr>Tips for communication</vt:lpstr>
      <vt:lpstr>For kids who are vague or give out little information.</vt:lpstr>
      <vt:lpstr>For kids who are confrontational, give the quiet treatment or give out little information.</vt:lpstr>
      <vt:lpstr>ASD and perspective</vt:lpstr>
      <vt:lpstr>ASD and Step 1</vt:lpstr>
      <vt:lpstr>Step 2: Define the Problem</vt:lpstr>
      <vt:lpstr>Step 2: Define the problem</vt:lpstr>
      <vt:lpstr>Step 2: Define the Problem</vt:lpstr>
      <vt:lpstr>Step 3: Invitation</vt:lpstr>
      <vt:lpstr>Step 3: Invitation</vt:lpstr>
      <vt:lpstr>Kids who have Autism</vt:lpstr>
      <vt:lpstr>After the Invitation</vt:lpstr>
      <vt:lpstr>Problem solving with ASD kids; is the problem really solved?</vt:lpstr>
      <vt:lpstr>Proactive B vs Emergency B</vt:lpstr>
      <vt:lpstr>When to use Plan B?</vt:lpstr>
      <vt:lpstr>Review of the Plan</vt:lpstr>
      <vt:lpstr>Teachable Moments</vt:lpstr>
      <vt:lpstr>Slide 72</vt:lpstr>
      <vt:lpstr>How are we teaching our kids skills through CPS?</vt:lpstr>
      <vt:lpstr>CPS works for kids, parents,  &amp; systems too!</vt:lpstr>
      <vt:lpstr>“Sometimes I think the collaborative process would work better without you.” </vt:lpstr>
      <vt:lpstr>Developmental Readiness</vt:lpstr>
      <vt:lpstr>CPS in Schools</vt:lpstr>
      <vt:lpstr>Convincing Others</vt:lpstr>
      <vt:lpstr>CPS links</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Explosive Kids: The Collaborative Problem Solving Approach</dc:title>
  <dc:creator>Owner</dc:creator>
  <cp:lastModifiedBy>Owner</cp:lastModifiedBy>
  <cp:revision>82</cp:revision>
  <dcterms:created xsi:type="dcterms:W3CDTF">2010-10-08T15:45:47Z</dcterms:created>
  <dcterms:modified xsi:type="dcterms:W3CDTF">2010-11-04T00:58:33Z</dcterms:modified>
</cp:coreProperties>
</file>